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56" r:id="rId3"/>
    <p:sldId id="257" r:id="rId4"/>
    <p:sldId id="259" r:id="rId5"/>
    <p:sldId id="318" r:id="rId7"/>
    <p:sldId id="320" r:id="rId8"/>
    <p:sldId id="323" r:id="rId9"/>
    <p:sldId id="325" r:id="rId10"/>
    <p:sldId id="327" r:id="rId11"/>
    <p:sldId id="330" r:id="rId12"/>
    <p:sldId id="328" r:id="rId13"/>
    <p:sldId id="332" r:id="rId14"/>
    <p:sldId id="329" r:id="rId15"/>
    <p:sldId id="331" r:id="rId16"/>
    <p:sldId id="324" r:id="rId17"/>
    <p:sldId id="276" r:id="rId18"/>
  </p:sldIdLst>
  <p:sldSz cx="13004800" cy="9753600"/>
  <p:notesSz cx="6858000" cy="9144000"/>
  <p:embeddedFontLst>
    <p:embeddedFont>
      <p:font typeface="宋体" charset="0"/>
      <p:regular r:id="rId22"/>
    </p:embeddedFont>
  </p:embeddedFontLst>
  <p:custDataLst>
    <p:tags r:id="rId2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9"/>
    <p:restoredTop sz="92289"/>
  </p:normalViewPr>
  <p:slideViewPr>
    <p:cSldViewPr snapToGrid="0">
      <p:cViewPr varScale="1">
        <p:scale>
          <a:sx n="50" d="100"/>
          <a:sy n="50" d="100"/>
        </p:scale>
        <p:origin x="8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27.xml"/><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p:txBody>
      </p:sp>
      <p:sp>
        <p:nvSpPr>
          <p:cNvPr id="149" name="Shape 14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493395">
              <a:lnSpc>
                <a:spcPct val="100000"/>
              </a:lnSpc>
              <a:spcBef>
                <a:spcPts val="0"/>
              </a:spcBef>
              <a:buSzTx/>
              <a:buNone/>
              <a:defRPr sz="2015" b="1"/>
            </a:lvl1pPr>
          </a:lstStyle>
          <a:p>
            <a:r>
              <a:t>作者和日期</a:t>
            </a:r>
          </a:p>
        </p:txBody>
      </p:sp>
      <p:sp>
        <p:nvSpPr>
          <p:cNvPr id="12" name="演示文稿标题"/>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演示文稿标题</a:t>
            </a:r>
          </a:p>
        </p:txBody>
      </p:sp>
      <p:sp>
        <p:nvSpPr>
          <p:cNvPr id="13" name="正文级别 1…"/>
          <p:cNvSpPr txBox="1">
            <a:spLocks noGrp="1"/>
          </p:cNvSpPr>
          <p:nvPr>
            <p:ph type="body" sz="quarter" idx="1" hasCustomPrompt="1"/>
          </p:nvPr>
        </p:nvSpPr>
        <p:spPr>
          <a:xfrm>
            <a:off x="698500" y="5105400"/>
            <a:ext cx="11607800" cy="1456399"/>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演示文稿副标题</a:t>
            </a:r>
          </a:p>
          <a:p>
            <a:pPr lvl="1"/>
          </a:p>
          <a:p>
            <a:pPr lvl="2"/>
          </a:p>
          <a:p>
            <a:pPr lvl="3"/>
          </a:p>
          <a:p>
            <a:pPr lvl="4"/>
          </a:p>
        </p:txBody>
      </p:sp>
      <p:sp>
        <p:nvSpPr>
          <p:cNvPr id="14" name="幻灯片编号"/>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bg>
      <p:bgPr>
        <a:solidFill>
          <a:srgbClr val="FFFFFF"/>
        </a:solidFill>
        <a:effectLst/>
      </p:bgPr>
    </p:bg>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8200" spc="-164">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说明</a:t>
            </a:r>
          </a:p>
          <a:p>
            <a:pPr lvl="1"/>
          </a:p>
          <a:p>
            <a:pPr lvl="2"/>
          </a:p>
          <a:p>
            <a:pPr lvl="3"/>
          </a:p>
          <a:p>
            <a:pPr lvl="4"/>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bg>
      <p:bgPr>
        <a:solidFill>
          <a:srgbClr val="FFFFFF"/>
        </a:solidFill>
        <a:effectLst/>
      </p:bgPr>
    </p:bg>
    <p:spTree>
      <p:nvGrpSpPr>
        <p:cNvPr id="1" name=""/>
        <p:cNvGrpSpPr/>
        <p:nvPr/>
      </p:nvGrpSpPr>
      <p:grpSpPr>
        <a:xfrm>
          <a:off x="0" y="0"/>
          <a:ext cx="0" cy="0"/>
          <a:chOff x="0" y="0"/>
          <a:chExt cx="0" cy="0"/>
        </a:xfrm>
      </p:grpSpPr>
      <p:sp>
        <p:nvSpPr>
          <p:cNvPr id="106" name="事实信息"/>
          <p:cNvSpPr txBox="1">
            <a:spLocks noGrp="1"/>
          </p:cNvSpPr>
          <p:nvPr>
            <p:ph type="body" sz="quarter" idx="21" hasCustomPrompt="1"/>
          </p:nvPr>
        </p:nvSpPr>
        <p:spPr>
          <a:xfrm>
            <a:off x="698500" y="6209979"/>
            <a:ext cx="11607800" cy="671803"/>
          </a:xfrm>
          <a:prstGeom prst="rect">
            <a:avLst/>
          </a:prstGeom>
        </p:spPr>
        <p:txBody>
          <a:bodyPr/>
          <a:lstStyle>
            <a:lvl1pPr marL="0" indent="0" algn="ctr" defTabSz="1473835">
              <a:lnSpc>
                <a:spcPct val="100000"/>
              </a:lnSpc>
              <a:spcBef>
                <a:spcPts val="0"/>
              </a:spcBef>
              <a:buSzTx/>
              <a:buNone/>
              <a:defRPr sz="3230" b="1"/>
            </a:lvl1pPr>
          </a:lstStyle>
          <a:p>
            <a:r>
              <a:t>事实信息</a:t>
            </a:r>
          </a:p>
        </p:txBody>
      </p:sp>
      <p:sp>
        <p:nvSpPr>
          <p:cNvPr id="107" name="正文级别 1…"/>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p>
          <a:p>
            <a:pPr lvl="2"/>
          </a:p>
          <a:p>
            <a:pPr lvl="3"/>
          </a:p>
          <a:p>
            <a:pPr lvl="4"/>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bg>
      <p:bgPr>
        <a:solidFill>
          <a:srgbClr val="FFFFFF"/>
        </a:solidFill>
        <a:effectLst/>
      </p:bgPr>
    </p:bg>
    <p:spTree>
      <p:nvGrpSpPr>
        <p:cNvPr id="1" name=""/>
        <p:cNvGrpSpPr/>
        <p:nvPr/>
      </p:nvGrpSpPr>
      <p:grpSpPr>
        <a:xfrm>
          <a:off x="0" y="0"/>
          <a:ext cx="0" cy="0"/>
          <a:chOff x="0" y="0"/>
          <a:chExt cx="0" cy="0"/>
        </a:xfrm>
      </p:grpSpPr>
      <p:sp>
        <p:nvSpPr>
          <p:cNvPr id="115" name="正文级别 1…"/>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1pPr>
            <a:lvl2pPr marL="457200" indent="1143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2pPr>
            <a:lvl3pPr marL="457200" indent="5715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3pPr>
            <a:lvl4pPr marL="457200" indent="10287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4pPr>
            <a:lvl5pPr marL="457200" indent="1485900">
              <a:spcBef>
                <a:spcPts val="0"/>
              </a:spcBef>
              <a:buSzTx/>
              <a:buNone/>
              <a:defRPr sz="6000" spc="-119">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“著名引文”</a:t>
            </a:r>
          </a:p>
          <a:p>
            <a:pPr lvl="1"/>
          </a:p>
          <a:p>
            <a:pPr lvl="2"/>
          </a:p>
          <a:p>
            <a:pPr lvl="3"/>
          </a:p>
          <a:p>
            <a:pPr lvl="4"/>
          </a:p>
        </p:txBody>
      </p:sp>
      <p:sp>
        <p:nvSpPr>
          <p:cNvPr id="116" name="属性"/>
          <p:cNvSpPr txBox="1">
            <a:spLocks noGrp="1"/>
          </p:cNvSpPr>
          <p:nvPr>
            <p:ph type="body" sz="quarter" idx="21" hasCustomPrompt="1"/>
          </p:nvPr>
        </p:nvSpPr>
        <p:spPr>
          <a:xfrm>
            <a:off x="1219200" y="6426200"/>
            <a:ext cx="11049000" cy="461059"/>
          </a:xfrm>
          <a:prstGeom prst="rect">
            <a:avLst/>
          </a:prstGeom>
        </p:spPr>
        <p:txBody>
          <a:bodyPr/>
          <a:lstStyle>
            <a:lvl1pPr marL="0" indent="0" defTabSz="493395">
              <a:lnSpc>
                <a:spcPct val="100000"/>
              </a:lnSpc>
              <a:spcBef>
                <a:spcPts val="0"/>
              </a:spcBef>
              <a:buSzTx/>
              <a:buNone/>
              <a:defRPr sz="2015" b="1"/>
            </a:lvl1pPr>
          </a:lstStyle>
          <a:p>
            <a:r>
              <a:t>属性</a:t>
            </a: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bg>
      <p:bgPr>
        <a:solidFill>
          <a:srgbClr val="FFFFFF"/>
        </a:solidFill>
        <a:effectLst/>
      </p:bgPr>
    </p:bg>
    <p:spTree>
      <p:nvGrpSpPr>
        <p:cNvPr id="1" name=""/>
        <p:cNvGrpSpPr/>
        <p:nvPr/>
      </p:nvGrpSpPr>
      <p:grpSpPr>
        <a:xfrm>
          <a:off x="0" y="0"/>
          <a:ext cx="0" cy="0"/>
          <a:chOff x="0" y="0"/>
          <a:chExt cx="0" cy="0"/>
        </a:xfrm>
      </p:grpSpPr>
      <p:sp>
        <p:nvSpPr>
          <p:cNvPr id="124" name="一碗宽意大利面配有欧芹黄油、烤榛子和帕尔马干酪"/>
          <p:cNvSpPr>
            <a:spLocks noGrp="1"/>
          </p:cNvSpPr>
          <p:nvPr>
            <p:ph type="pic" idx="21"/>
          </p:nvPr>
        </p:nvSpPr>
        <p:spPr>
          <a:xfrm>
            <a:off x="-2082800" y="687558"/>
            <a:ext cx="11165190" cy="8373892"/>
          </a:xfrm>
          <a:prstGeom prst="rect">
            <a:avLst/>
          </a:prstGeom>
        </p:spPr>
        <p:txBody>
          <a:bodyPr lIns="91439" tIns="45719" rIns="91439" bIns="45719">
            <a:noAutofit/>
          </a:bodyPr>
          <a:lstStyle/>
          <a:p/>
        </p:txBody>
      </p:sp>
      <p:sp>
        <p:nvSpPr>
          <p:cNvPr id="125" name="一碗沙拉配有炒饭、水煮蛋和一双筷子"/>
          <p:cNvSpPr>
            <a:spLocks noGrp="1"/>
          </p:cNvSpPr>
          <p:nvPr>
            <p:ph type="pic" sz="half" idx="22"/>
          </p:nvPr>
        </p:nvSpPr>
        <p:spPr>
          <a:xfrm>
            <a:off x="6597650" y="292100"/>
            <a:ext cx="5740400" cy="4592321"/>
          </a:xfrm>
          <a:prstGeom prst="rect">
            <a:avLst/>
          </a:prstGeom>
        </p:spPr>
        <p:txBody>
          <a:bodyPr lIns="91439" tIns="45719" rIns="91439" bIns="45719">
            <a:noAutofit/>
          </a:bodyPr>
          <a:lstStyle/>
          <a:p/>
        </p:txBody>
      </p:sp>
      <p:sp>
        <p:nvSpPr>
          <p:cNvPr id="126" name="一碗三文鱼饼、沙拉和鹰嘴豆泥"/>
          <p:cNvSpPr>
            <a:spLocks noGrp="1"/>
          </p:cNvSpPr>
          <p:nvPr>
            <p:ph type="pic" idx="23"/>
          </p:nvPr>
        </p:nvSpPr>
        <p:spPr>
          <a:xfrm>
            <a:off x="4984750" y="2749413"/>
            <a:ext cx="7937500" cy="9238277"/>
          </a:xfrm>
          <a:prstGeom prst="rect">
            <a:avLst/>
          </a:prstGeom>
        </p:spPr>
        <p:txBody>
          <a:bodyPr lIns="91439" tIns="45719" rIns="91439" bIns="45719">
            <a:noAutofit/>
          </a:bodyPr>
          <a:lstStyle/>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bg>
      <p:bgPr>
        <a:solidFill>
          <a:srgbClr val="FFFFFF"/>
        </a:solidFill>
        <a:effectLst/>
      </p:bgPr>
    </p:bg>
    <p:spTree>
      <p:nvGrpSpPr>
        <p:cNvPr id="1" name=""/>
        <p:cNvGrpSpPr/>
        <p:nvPr/>
      </p:nvGrpSpPr>
      <p:grpSpPr>
        <a:xfrm>
          <a:off x="0" y="0"/>
          <a:ext cx="0" cy="0"/>
          <a:chOff x="0" y="0"/>
          <a:chExt cx="0" cy="0"/>
        </a:xfrm>
      </p:grpSpPr>
      <p:sp>
        <p:nvSpPr>
          <p:cNvPr id="134" name="一碗沙拉配有炒饭、水煮蛋和一双筷子"/>
          <p:cNvSpPr>
            <a:spLocks noGrp="1"/>
          </p:cNvSpPr>
          <p:nvPr>
            <p:ph type="pic" idx="21"/>
          </p:nvPr>
        </p:nvSpPr>
        <p:spPr>
          <a:xfrm>
            <a:off x="-1016000" y="-1054100"/>
            <a:ext cx="14427200" cy="11541760"/>
          </a:xfrm>
          <a:prstGeom prst="rect">
            <a:avLst/>
          </a:prstGeom>
        </p:spPr>
        <p:txBody>
          <a:bodyPr lIns="91439" tIns="45719" rIns="91439" bIns="45719">
            <a:noAutofit/>
          </a:bodyPr>
          <a:lstStyle/>
          <a:p/>
        </p:txBody>
      </p:sp>
      <p:sp>
        <p:nvSpPr>
          <p:cNvPr id="135" name="幻灯片编号"/>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bg>
      <p:bgPr>
        <a:solidFill>
          <a:srgbClr val="FFFFFF"/>
        </a:solidFill>
        <a:effectLst/>
      </p:bgPr>
    </p:bg>
    <p:spTree>
      <p:nvGrpSpPr>
        <p:cNvPr id="1" name=""/>
        <p:cNvGrpSpPr/>
        <p:nvPr/>
      </p:nvGrpSpPr>
      <p:grpSpPr>
        <a:xfrm>
          <a:off x="0" y="0"/>
          <a:ext cx="0" cy="0"/>
          <a:chOff x="0" y="0"/>
          <a:chExt cx="0" cy="0"/>
        </a:xfrm>
      </p:grpSpPr>
      <p:sp>
        <p:nvSpPr>
          <p:cNvPr id="21" name="鳄梨和酸橙"/>
          <p:cNvSpPr>
            <a:spLocks noGrp="1"/>
          </p:cNvSpPr>
          <p:nvPr>
            <p:ph type="pic" idx="21"/>
          </p:nvPr>
        </p:nvSpPr>
        <p:spPr>
          <a:xfrm>
            <a:off x="-376767" y="-915894"/>
            <a:ext cx="17835652" cy="10682195"/>
          </a:xfrm>
          <a:prstGeom prst="rect">
            <a:avLst/>
          </a:prstGeom>
        </p:spPr>
        <p:txBody>
          <a:bodyPr lIns="91439" tIns="45719" rIns="91439" bIns="45719">
            <a:noAutofit/>
          </a:bodyPr>
          <a:lstStyle/>
          <a:p/>
        </p:txBody>
      </p:sp>
      <p:sp>
        <p:nvSpPr>
          <p:cNvPr id="22" name="演示文稿标题"/>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演示文稿标题</a:t>
            </a:r>
          </a:p>
        </p:txBody>
      </p:sp>
      <p:sp>
        <p:nvSpPr>
          <p:cNvPr id="23" name="正文级别 1…"/>
          <p:cNvSpPr txBox="1">
            <a:spLocks noGrp="1"/>
          </p:cNvSpPr>
          <p:nvPr>
            <p:ph type="body" sz="quarter" idx="1" hasCustomPrompt="1"/>
          </p:nvPr>
        </p:nvSpPr>
        <p:spPr>
          <a:xfrm>
            <a:off x="698500" y="8432800"/>
            <a:ext cx="11607800" cy="689769"/>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演示文稿副标题</a:t>
            </a:r>
          </a:p>
          <a:p>
            <a:pPr lvl="1"/>
          </a:p>
          <a:p>
            <a:pPr lvl="2"/>
          </a:p>
          <a:p>
            <a:pPr lvl="3"/>
          </a:p>
          <a:p>
            <a:pPr lvl="4"/>
          </a:p>
        </p:txBody>
      </p:sp>
      <p:sp>
        <p:nvSpPr>
          <p:cNvPr id="24" name="作者和日期"/>
          <p:cNvSpPr txBox="1">
            <a:spLocks noGrp="1"/>
          </p:cNvSpPr>
          <p:nvPr>
            <p:ph type="body" sz="quarter" idx="22" hasCustomPrompt="1"/>
          </p:nvPr>
        </p:nvSpPr>
        <p:spPr>
          <a:xfrm>
            <a:off x="698500" y="571500"/>
            <a:ext cx="11607801" cy="461059"/>
          </a:xfrm>
          <a:prstGeom prst="rect">
            <a:avLst/>
          </a:prstGeom>
        </p:spPr>
        <p:txBody>
          <a:bodyPr/>
          <a:lstStyle>
            <a:lvl1pPr marL="0" indent="0" defTabSz="493395">
              <a:lnSpc>
                <a:spcPct val="100000"/>
              </a:lnSpc>
              <a:spcBef>
                <a:spcPts val="0"/>
              </a:spcBef>
              <a:buSzTx/>
              <a:buNone/>
              <a:defRPr sz="2015" b="1"/>
            </a:lvl1pPr>
          </a:lstStyle>
          <a:p>
            <a:r>
              <a:t>作者和日期</a:t>
            </a:r>
          </a:p>
        </p:txBody>
      </p:sp>
      <p:sp>
        <p:nvSpPr>
          <p:cNvPr id="25" name="幻灯片编号"/>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bg>
      <p:bgPr>
        <a:solidFill>
          <a:srgbClr val="FFFFFF"/>
        </a:solidFill>
        <a:effectLst/>
      </p:bgPr>
    </p:bg>
    <p:spTree>
      <p:nvGrpSpPr>
        <p:cNvPr id="1" name=""/>
        <p:cNvGrpSpPr/>
        <p:nvPr/>
      </p:nvGrpSpPr>
      <p:grpSpPr>
        <a:xfrm>
          <a:off x="0" y="0"/>
          <a:ext cx="0" cy="0"/>
          <a:chOff x="0" y="0"/>
          <a:chExt cx="0" cy="0"/>
        </a:xfrm>
      </p:grpSpPr>
      <p:sp>
        <p:nvSpPr>
          <p:cNvPr id="32" name="一碗三文鱼饼、沙拉和鹰嘴豆泥"/>
          <p:cNvSpPr>
            <a:spLocks noGrp="1"/>
          </p:cNvSpPr>
          <p:nvPr>
            <p:ph type="pic" idx="21"/>
          </p:nvPr>
        </p:nvSpPr>
        <p:spPr>
          <a:xfrm>
            <a:off x="5319129" y="495299"/>
            <a:ext cx="7543801" cy="8780059"/>
          </a:xfrm>
          <a:prstGeom prst="rect">
            <a:avLst/>
          </a:prstGeom>
        </p:spPr>
        <p:txBody>
          <a:bodyPr lIns="91439" tIns="45719" rIns="91439" bIns="45719">
            <a:noAutofit/>
          </a:bodyPr>
          <a:lstStyle/>
          <a:p/>
        </p:txBody>
      </p:sp>
      <p:sp>
        <p:nvSpPr>
          <p:cNvPr id="33" name="正文级别 1…"/>
          <p:cNvSpPr txBox="1">
            <a:spLocks noGrp="1"/>
          </p:cNvSpPr>
          <p:nvPr>
            <p:ph type="body" sz="quarter" idx="1" hasCustomPrompt="1"/>
          </p:nvPr>
        </p:nvSpPr>
        <p:spPr>
          <a:xfrm>
            <a:off x="698500" y="5003800"/>
            <a:ext cx="5105400" cy="4044566"/>
          </a:xfrm>
          <a:prstGeom prst="rect">
            <a:avLst/>
          </a:prstGeom>
        </p:spPr>
        <p:txBody>
          <a:bodyPr/>
          <a:lstStyle>
            <a:lvl1pPr marL="0" indent="0" defTabSz="586740">
              <a:lnSpc>
                <a:spcPct val="100000"/>
              </a:lnSpc>
              <a:spcBef>
                <a:spcPts val="0"/>
              </a:spcBef>
              <a:buSzTx/>
              <a:buNone/>
              <a:defRPr sz="3800" b="1"/>
            </a:lvl1pPr>
            <a:lvl2pPr marL="0" indent="457200" defTabSz="586740">
              <a:lnSpc>
                <a:spcPct val="100000"/>
              </a:lnSpc>
              <a:spcBef>
                <a:spcPts val="0"/>
              </a:spcBef>
              <a:buSzTx/>
              <a:buNone/>
              <a:defRPr sz="3800" b="1"/>
            </a:lvl2pPr>
            <a:lvl3pPr marL="0" indent="914400" defTabSz="586740">
              <a:lnSpc>
                <a:spcPct val="100000"/>
              </a:lnSpc>
              <a:spcBef>
                <a:spcPts val="0"/>
              </a:spcBef>
              <a:buSzTx/>
              <a:buNone/>
              <a:defRPr sz="3800" b="1"/>
            </a:lvl3pPr>
            <a:lvl4pPr marL="0" indent="1371600" defTabSz="586740">
              <a:lnSpc>
                <a:spcPct val="100000"/>
              </a:lnSpc>
              <a:spcBef>
                <a:spcPts val="0"/>
              </a:spcBef>
              <a:buSzTx/>
              <a:buNone/>
              <a:defRPr sz="3800" b="1"/>
            </a:lvl4pPr>
            <a:lvl5pPr marL="0" indent="1828800" defTabSz="586740">
              <a:lnSpc>
                <a:spcPct val="100000"/>
              </a:lnSpc>
              <a:spcBef>
                <a:spcPts val="0"/>
              </a:spcBef>
              <a:buSzTx/>
              <a:buNone/>
              <a:defRPr sz="3800" b="1"/>
            </a:lvl5pPr>
          </a:lstStyle>
          <a:p>
            <a:r>
              <a:t>幻灯片副标题</a:t>
            </a:r>
          </a:p>
          <a:p>
            <a:pPr lvl="1"/>
          </a:p>
          <a:p>
            <a:pPr lvl="2"/>
          </a:p>
          <a:p>
            <a:pPr lvl="3"/>
          </a:p>
          <a:p>
            <a:pPr lvl="4"/>
          </a:p>
        </p:txBody>
      </p:sp>
      <p:sp>
        <p:nvSpPr>
          <p:cNvPr id="34" name="幻灯片标题"/>
          <p:cNvSpPr txBox="1">
            <a:spLocks noGrp="1"/>
          </p:cNvSpPr>
          <p:nvPr>
            <p:ph type="title" hasCustomPrompt="1"/>
          </p:nvPr>
        </p:nvSpPr>
        <p:spPr>
          <a:xfrm>
            <a:off x="698500" y="692534"/>
            <a:ext cx="5105400" cy="4387466"/>
          </a:xfrm>
          <a:prstGeom prst="rect">
            <a:avLst/>
          </a:prstGeom>
        </p:spPr>
        <p:txBody>
          <a:bodyPr anchor="b"/>
          <a:lstStyle/>
          <a:p>
            <a:r>
              <a:t>幻灯片标题</a:t>
            </a:r>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正文级别 1…"/>
          <p:cNvSpPr txBox="1">
            <a:spLocks noGrp="1"/>
          </p:cNvSpPr>
          <p:nvPr>
            <p:ph type="body" idx="1" hasCustomPrompt="1"/>
          </p:nvPr>
        </p:nvSpPr>
        <p:spPr>
          <a:prstGeom prst="rect">
            <a:avLst/>
          </a:prstGeom>
        </p:spPr>
        <p:txBody>
          <a:bodyPr/>
          <a:lstStyle/>
          <a:p>
            <a:r>
              <a:t>幻灯片项目符号文本</a:t>
            </a:r>
          </a:p>
          <a:p>
            <a:pPr lvl="1"/>
          </a:p>
          <a:p>
            <a:pPr lvl="2"/>
          </a:p>
          <a:p>
            <a:pPr lvl="3"/>
          </a:p>
          <a:p>
            <a:pPr lvl="4"/>
          </a:p>
        </p:txBody>
      </p:sp>
      <p:sp>
        <p:nvSpPr>
          <p:cNvPr id="43" name="幻灯片副标题"/>
          <p:cNvSpPr txBox="1">
            <a:spLocks noGrp="1"/>
          </p:cNvSpPr>
          <p:nvPr>
            <p:ph type="body" sz="quarter" idx="21" hasCustomPrompt="1"/>
          </p:nvPr>
        </p:nvSpPr>
        <p:spPr>
          <a:xfrm>
            <a:off x="698500" y="1412977"/>
            <a:ext cx="11607801"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44" name="幻灯片标题"/>
          <p:cNvSpPr txBox="1">
            <a:spLocks noGrp="1"/>
          </p:cNvSpPr>
          <p:nvPr>
            <p:ph type="title" hasCustomPrompt="1"/>
          </p:nvPr>
        </p:nvSpPr>
        <p:spPr>
          <a:prstGeom prst="rect">
            <a:avLst/>
          </a:prstGeom>
        </p:spPr>
        <p:txBody>
          <a:bodyPr/>
          <a:lstStyle/>
          <a:p>
            <a:r>
              <a:t>幻灯片标题</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bg>
      <p:bgPr>
        <a:solidFill>
          <a:srgbClr val="FFFFFF"/>
        </a:solidFill>
        <a:effectLst/>
      </p:bgPr>
    </p:bg>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589358"/>
          <a:lstStyle/>
          <a:p>
            <a:r>
              <a:t>幻灯片项目符号文本</a:t>
            </a:r>
          </a:p>
          <a:p>
            <a:pPr lvl="1"/>
          </a:p>
          <a:p>
            <a:pPr lvl="2"/>
          </a:p>
          <a:p>
            <a:pPr lvl="3"/>
          </a:p>
          <a:p>
            <a:pPr lvl="4"/>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FFFFFF"/>
        </a:solidFill>
        <a:effectLst/>
      </p:bgPr>
    </p:bg>
    <p:spTree>
      <p:nvGrpSpPr>
        <p:cNvPr id="1" name=""/>
        <p:cNvGrpSpPr/>
        <p:nvPr/>
      </p:nvGrpSpPr>
      <p:grpSpPr>
        <a:xfrm>
          <a:off x="0" y="0"/>
          <a:ext cx="0" cy="0"/>
          <a:chOff x="0" y="0"/>
          <a:chExt cx="0" cy="0"/>
        </a:xfrm>
      </p:grpSpPr>
      <p:sp>
        <p:nvSpPr>
          <p:cNvPr id="60" name="一碗宽意大利面配有欧芹黄油、烤榛子和帕尔马干酪"/>
          <p:cNvSpPr>
            <a:spLocks noGrp="1"/>
          </p:cNvSpPr>
          <p:nvPr>
            <p:ph type="pic" idx="21"/>
          </p:nvPr>
        </p:nvSpPr>
        <p:spPr>
          <a:xfrm>
            <a:off x="6172200" y="596900"/>
            <a:ext cx="6448425" cy="8597900"/>
          </a:xfrm>
          <a:prstGeom prst="rect">
            <a:avLst/>
          </a:prstGeom>
        </p:spPr>
        <p:txBody>
          <a:bodyPr lIns="91439" tIns="45719" rIns="91439" bIns="45719">
            <a:noAutofit/>
          </a:bodyPr>
          <a:lstStyle/>
          <a:p/>
        </p:txBody>
      </p:sp>
      <p:sp>
        <p:nvSpPr>
          <p:cNvPr id="61" name="幻灯片标题"/>
          <p:cNvSpPr txBox="1">
            <a:spLocks noGrp="1"/>
          </p:cNvSpPr>
          <p:nvPr>
            <p:ph type="title" hasCustomPrompt="1"/>
          </p:nvPr>
        </p:nvSpPr>
        <p:spPr>
          <a:xfrm>
            <a:off x="698500" y="444500"/>
            <a:ext cx="5105400" cy="1016000"/>
          </a:xfrm>
          <a:prstGeom prst="rect">
            <a:avLst/>
          </a:prstGeom>
        </p:spPr>
        <p:txBody>
          <a:bodyPr/>
          <a:lstStyle/>
          <a:p>
            <a:r>
              <a:t>幻灯片标题</a:t>
            </a:r>
          </a:p>
        </p:txBody>
      </p:sp>
      <p:sp>
        <p:nvSpPr>
          <p:cNvPr id="62" name="幻灯片副标题"/>
          <p:cNvSpPr txBox="1">
            <a:spLocks noGrp="1"/>
          </p:cNvSpPr>
          <p:nvPr>
            <p:ph type="body" sz="quarter" idx="22" hasCustomPrompt="1"/>
          </p:nvPr>
        </p:nvSpPr>
        <p:spPr>
          <a:xfrm>
            <a:off x="698500" y="1412977"/>
            <a:ext cx="5105400"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63" name="正文级别 1…"/>
          <p:cNvSpPr txBox="1">
            <a:spLocks noGrp="1"/>
          </p:cNvSpPr>
          <p:nvPr>
            <p:ph type="body" sz="half" idx="1" hasCustomPrompt="1"/>
          </p:nvPr>
        </p:nvSpPr>
        <p:spPr>
          <a:xfrm>
            <a:off x="698500" y="3480196"/>
            <a:ext cx="5105400" cy="5593161"/>
          </a:xfrm>
          <a:prstGeom prst="rect">
            <a:avLst/>
          </a:prstGeom>
        </p:spPr>
        <p:txBody>
          <a:bodyPr/>
          <a:lstStyle/>
          <a:p>
            <a:r>
              <a:t>幻灯片项目符号文本</a:t>
            </a:r>
          </a:p>
          <a:p>
            <a:pPr lvl="1"/>
          </a:p>
          <a:p>
            <a:pPr lvl="2"/>
          </a:p>
          <a:p>
            <a:pPr lvl="3"/>
          </a:p>
          <a:p>
            <a:pPr lvl="4"/>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bg>
      <p:bgPr>
        <a:solidFill>
          <a:srgbClr val="FFFFFF"/>
        </a:solidFill>
        <a:effectLst/>
      </p:bgPr>
    </p:bg>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章节标题</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698500" y="1412977"/>
            <a:ext cx="11607801" cy="671803"/>
          </a:xfrm>
          <a:prstGeom prst="rect">
            <a:avLst/>
          </a:prstGeom>
        </p:spPr>
        <p:txBody>
          <a:bodyPr/>
          <a:lstStyle>
            <a:lvl1pPr marL="0" indent="0" defTabSz="499110">
              <a:lnSpc>
                <a:spcPct val="100000"/>
              </a:lnSpc>
              <a:spcBef>
                <a:spcPts val="0"/>
              </a:spcBef>
              <a:buSzTx/>
              <a:buNone/>
              <a:defRPr sz="323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bg>
      <p:bgPr>
        <a:solidFill>
          <a:srgbClr val="FFFFFF"/>
        </a:solidFill>
        <a:effectLst/>
      </p:bgPr>
    </p:bg>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698500" y="444500"/>
            <a:ext cx="11607800" cy="10160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698500" y="1409700"/>
            <a:ext cx="11607801" cy="671802"/>
          </a:xfrm>
          <a:prstGeom prst="rect">
            <a:avLst/>
          </a:prstGeom>
        </p:spPr>
        <p:txBody>
          <a:bodyPr/>
          <a:lstStyle>
            <a:lvl1pPr marL="0" indent="0" defTabSz="499110">
              <a:lnSpc>
                <a:spcPct val="100000"/>
              </a:lnSpc>
              <a:spcBef>
                <a:spcPts val="0"/>
              </a:spcBef>
              <a:buSzTx/>
              <a:buNone/>
              <a:defRPr sz="323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议程主题</a:t>
            </a:r>
          </a:p>
          <a:p>
            <a:pPr lvl="1"/>
          </a:p>
          <a:p>
            <a:pPr lvl="2"/>
          </a:p>
          <a:p>
            <a:pPr lvl="3"/>
          </a:p>
          <a:p>
            <a:pPr lvl="4"/>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正文级别 1…"/>
          <p:cNvSpPr txBox="1">
            <a:spLocks noGrp="1"/>
          </p:cNvSpPr>
          <p:nvPr>
            <p:ph type="body" idx="1" hasCustomPrompt="1"/>
          </p:nvPr>
        </p:nvSpPr>
        <p:spPr>
          <a:xfrm>
            <a:off x="698500" y="2959100"/>
            <a:ext cx="11607800" cy="6096000"/>
          </a:xfrm>
          <a:prstGeom prst="rect">
            <a:avLst/>
          </a:prstGeom>
          <a:ln w="12700">
            <a:miter lim="400000"/>
          </a:ln>
        </p:spPr>
        <p:txBody>
          <a:bodyPr lIns="50800" tIns="50800" rIns="50800" bIns="50800">
            <a:normAutofit/>
          </a:bodyPr>
          <a:lstStyle/>
          <a:p>
            <a:r>
              <a:t>幻灯片项目符号文本</a:t>
            </a:r>
          </a:p>
          <a:p>
            <a:pPr lvl="1"/>
          </a:p>
          <a:p>
            <a:pPr lvl="2"/>
          </a:p>
          <a:p>
            <a:pPr lvl="3"/>
          </a:p>
          <a:p>
            <a:pPr lvl="4"/>
          </a:p>
        </p:txBody>
      </p:sp>
      <p:sp>
        <p:nvSpPr>
          <p:cNvPr id="3" name="幻灯片标题"/>
          <p:cNvSpPr txBox="1">
            <a:spLocks noGrp="1"/>
          </p:cNvSpPr>
          <p:nvPr>
            <p:ph type="title" hasCustomPrompt="1"/>
          </p:nvPr>
        </p:nvSpPr>
        <p:spPr>
          <a:xfrm>
            <a:off x="698500" y="440266"/>
            <a:ext cx="11607800" cy="1016001"/>
          </a:xfrm>
          <a:prstGeom prst="rect">
            <a:avLst/>
          </a:prstGeom>
          <a:ln w="12700">
            <a:miter lim="400000"/>
          </a:ln>
        </p:spPr>
        <p:txBody>
          <a:bodyPr lIns="50800" tIns="50800" rIns="50800" bIns="50800">
            <a:normAutofit/>
          </a:bodyPr>
          <a:lstStyle/>
          <a:p>
            <a:r>
              <a:t>幻灯片标题</a:t>
            </a:r>
          </a:p>
        </p:txBody>
      </p:sp>
      <p:sp>
        <p:nvSpPr>
          <p:cNvPr id="4" name="幻灯片编号"/>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1pPr>
      <a:lvl2pPr marL="0" marR="0" indent="4572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2pPr>
      <a:lvl3pPr marL="0" marR="0" indent="9144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3pPr>
      <a:lvl4pPr marL="0" marR="0" indent="13716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4pPr>
      <a:lvl5pPr marL="0" marR="0" indent="18288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5pPr>
      <a:lvl6pPr marL="0" marR="0" indent="22860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6pPr>
      <a:lvl7pPr marL="0" marR="0" indent="27432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7pPr>
      <a:lvl8pPr marL="0" marR="0" indent="32004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8pPr>
      <a:lvl9pPr marL="0" marR="0" indent="3657600" algn="l" defTabSz="1734185" rtl="0" latinLnBrk="0">
        <a:lnSpc>
          <a:spcPct val="80000"/>
        </a:lnSpc>
        <a:spcBef>
          <a:spcPts val="0"/>
        </a:spcBef>
        <a:spcAft>
          <a:spcPts val="0"/>
        </a:spcAft>
        <a:buClrTx/>
        <a:buSzTx/>
        <a:buFontTx/>
        <a:buNone/>
        <a:defRPr sz="6000" b="1" i="0" u="none" strike="noStrike" cap="none" spc="-119" baseline="0">
          <a:solidFill>
            <a:srgbClr val="000000"/>
          </a:solidFill>
          <a:uFillTx/>
          <a:latin typeface="+mn-lt"/>
          <a:ea typeface="+mn-ea"/>
          <a:cs typeface="+mn-cs"/>
          <a:sym typeface="Helvetica Neue" panose="02000503000000020004"/>
        </a:defRPr>
      </a:lvl9pPr>
    </p:titleStyle>
    <p:bodyStyle>
      <a:lvl1pPr marL="381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1pPr>
      <a:lvl2pPr marL="762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2pPr>
      <a:lvl3pPr marL="1143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3pPr>
      <a:lvl4pPr marL="1524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4pPr>
      <a:lvl5pPr marL="1905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5pPr>
      <a:lvl6pPr marL="2286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6pPr>
      <a:lvl7pPr marL="2667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7pPr>
      <a:lvl8pPr marL="3048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8pPr>
      <a:lvl9pPr marL="3429000" marR="0" indent="-381000" algn="l" defTabSz="1734185" rtl="0" latinLnBrk="0">
        <a:lnSpc>
          <a:spcPct val="90000"/>
        </a:lnSpc>
        <a:spcBef>
          <a:spcPts val="3200"/>
        </a:spcBef>
        <a:spcAft>
          <a:spcPts val="0"/>
        </a:spcAft>
        <a:buClrTx/>
        <a:buSzPct val="123000"/>
        <a:buFontTx/>
        <a:buChar char="•"/>
        <a:defRPr sz="30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3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5.wmf"/><Relationship Id="rId7" Type="http://schemas.openxmlformats.org/officeDocument/2006/relationships/oleObject" Target="../embeddings/oleObject7.bin"/><Relationship Id="rId6" Type="http://schemas.openxmlformats.org/officeDocument/2006/relationships/image" Target="../media/image14.wmf"/><Relationship Id="rId5" Type="http://schemas.openxmlformats.org/officeDocument/2006/relationships/oleObject" Target="../embeddings/oleObject6.bin"/><Relationship Id="rId4" Type="http://schemas.openxmlformats.org/officeDocument/2006/relationships/image" Target="../media/image13.wmf"/><Relationship Id="rId3" Type="http://schemas.openxmlformats.org/officeDocument/2006/relationships/oleObject" Target="../embeddings/oleObject5.bin"/><Relationship Id="rId2" Type="http://schemas.openxmlformats.org/officeDocument/2006/relationships/tags" Target="../tags/tag20.xml"/><Relationship Id="rId13" Type="http://schemas.openxmlformats.org/officeDocument/2006/relationships/notesSlide" Target="../notesSlides/notesSlide8.xml"/><Relationship Id="rId12" Type="http://schemas.openxmlformats.org/officeDocument/2006/relationships/vmlDrawing" Target="../drawings/vmlDrawing2.vml"/><Relationship Id="rId11" Type="http://schemas.openxmlformats.org/officeDocument/2006/relationships/slideLayout" Target="../slideLayouts/slideLayout4.xml"/><Relationship Id="rId10" Type="http://schemas.openxmlformats.org/officeDocument/2006/relationships/image" Target="../media/image16.wmf"/><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20.wmf"/><Relationship Id="rId7" Type="http://schemas.openxmlformats.org/officeDocument/2006/relationships/oleObject" Target="../embeddings/oleObject11.bin"/><Relationship Id="rId6" Type="http://schemas.openxmlformats.org/officeDocument/2006/relationships/image" Target="../media/image19.wmf"/><Relationship Id="rId5" Type="http://schemas.openxmlformats.org/officeDocument/2006/relationships/oleObject" Target="../embeddings/oleObject10.bin"/><Relationship Id="rId4" Type="http://schemas.openxmlformats.org/officeDocument/2006/relationships/image" Target="../media/image18.wmf"/><Relationship Id="rId3" Type="http://schemas.openxmlformats.org/officeDocument/2006/relationships/oleObject" Target="../embeddings/oleObject9.bin"/><Relationship Id="rId2" Type="http://schemas.openxmlformats.org/officeDocument/2006/relationships/image" Target="../media/image17.png"/><Relationship Id="rId13" Type="http://schemas.openxmlformats.org/officeDocument/2006/relationships/notesSlide" Target="../notesSlides/notesSlide9.xml"/><Relationship Id="rId12" Type="http://schemas.openxmlformats.org/officeDocument/2006/relationships/vmlDrawing" Target="../drawings/vmlDrawing3.vml"/><Relationship Id="rId11" Type="http://schemas.openxmlformats.org/officeDocument/2006/relationships/slideLayout" Target="../slideLayouts/slideLayout4.xml"/><Relationship Id="rId10" Type="http://schemas.openxmlformats.org/officeDocument/2006/relationships/image" Target="../media/image21.wmf"/><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25.wmf"/><Relationship Id="rId7" Type="http://schemas.openxmlformats.org/officeDocument/2006/relationships/oleObject" Target="../embeddings/oleObject15.bin"/><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3.wmf"/><Relationship Id="rId3" Type="http://schemas.openxmlformats.org/officeDocument/2006/relationships/oleObject" Target="../embeddings/oleObject13.bin"/><Relationship Id="rId2" Type="http://schemas.openxmlformats.org/officeDocument/2006/relationships/image" Target="../media/image22.png"/><Relationship Id="rId15" Type="http://schemas.openxmlformats.org/officeDocument/2006/relationships/notesSlide" Target="../notesSlides/notesSlide10.xml"/><Relationship Id="rId14" Type="http://schemas.openxmlformats.org/officeDocument/2006/relationships/vmlDrawing" Target="../drawings/vmlDrawing4.vml"/><Relationship Id="rId13" Type="http://schemas.openxmlformats.org/officeDocument/2006/relationships/slideLayout" Target="../slideLayouts/slideLayout4.xml"/><Relationship Id="rId12" Type="http://schemas.openxmlformats.org/officeDocument/2006/relationships/image" Target="../media/image27.wmf"/><Relationship Id="rId11" Type="http://schemas.openxmlformats.org/officeDocument/2006/relationships/oleObject" Target="../embeddings/oleObject17.bin"/><Relationship Id="rId10" Type="http://schemas.openxmlformats.org/officeDocument/2006/relationships/image" Target="../media/image26.wmf"/><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4.xml"/><Relationship Id="rId7" Type="http://schemas.openxmlformats.org/officeDocument/2006/relationships/image" Target="../media/image30.wmf"/><Relationship Id="rId6" Type="http://schemas.openxmlformats.org/officeDocument/2006/relationships/oleObject" Target="../embeddings/oleObject19.bin"/><Relationship Id="rId5" Type="http://schemas.openxmlformats.org/officeDocument/2006/relationships/image" Target="../media/image29.wmf"/><Relationship Id="rId4" Type="http://schemas.openxmlformats.org/officeDocument/2006/relationships/oleObject" Target="../embeddings/oleObject18.bin"/><Relationship Id="rId3" Type="http://schemas.openxmlformats.org/officeDocument/2006/relationships/tags" Target="../tags/tag24.xml"/><Relationship Id="rId2" Type="http://schemas.openxmlformats.org/officeDocument/2006/relationships/image" Target="../media/image28.png"/><Relationship Id="rId10" Type="http://schemas.openxmlformats.org/officeDocument/2006/relationships/notesSlide" Target="../notesSlides/notesSlide11.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tags" Target="../tags/tag3.xml"/><Relationship Id="rId2" Type="http://schemas.openxmlformats.org/officeDocument/2006/relationships/image" Target="../media/image1.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4.xml"/><Relationship Id="rId7" Type="http://schemas.openxmlformats.org/officeDocument/2006/relationships/image" Target="../media/image4.png"/><Relationship Id="rId6" Type="http://schemas.openxmlformats.org/officeDocument/2006/relationships/tags" Target="../tags/tag7.xml"/><Relationship Id="rId5" Type="http://schemas.openxmlformats.org/officeDocument/2006/relationships/image" Target="../media/image3.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2.pn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tags" Target="../tags/tag9.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tags" Target="../tags/tag12.xml"/><Relationship Id="rId3" Type="http://schemas.openxmlformats.org/officeDocument/2006/relationships/image" Target="../media/image6.png"/><Relationship Id="rId2" Type="http://schemas.openxmlformats.org/officeDocument/2006/relationships/tags" Target="../tags/tag1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tags" Target="../tags/tag16.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11.wmf"/><Relationship Id="rId7" Type="http://schemas.openxmlformats.org/officeDocument/2006/relationships/oleObject" Target="../embeddings/oleObject3.bin"/><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 Id="rId3" Type="http://schemas.openxmlformats.org/officeDocument/2006/relationships/oleObject" Target="../embeddings/oleObject1.bin"/><Relationship Id="rId2" Type="http://schemas.openxmlformats.org/officeDocument/2006/relationships/tags" Target="../tags/tag18.xml"/><Relationship Id="rId13" Type="http://schemas.openxmlformats.org/officeDocument/2006/relationships/notesSlide" Target="../notesSlides/notesSlide7.xml"/><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image" Target="../media/image12.wmf"/><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角矩形"/>
          <p:cNvSpPr/>
          <p:nvPr/>
        </p:nvSpPr>
        <p:spPr>
          <a:xfrm>
            <a:off x="678125" y="3667436"/>
            <a:ext cx="11610127" cy="3056949"/>
          </a:xfrm>
          <a:prstGeom prst="roundRect">
            <a:avLst>
              <a:gd name="adj" fmla="val 15777"/>
            </a:avLst>
          </a:prstGeom>
          <a:solidFill>
            <a:srgbClr val="1E3458"/>
          </a:solidFill>
          <a:ln w="12700">
            <a:miter lim="400000"/>
          </a:ln>
          <a:effectLst>
            <a:outerShdw blurRad="381000" dist="374674" dir="2132450" rotWithShape="0">
              <a:srgbClr val="000000">
                <a:alpha val="50000"/>
              </a:srgbClr>
            </a:outerShdw>
          </a:effectLst>
        </p:spPr>
        <p:txBody>
          <a:bodyPr lIns="50800" tIns="50800" rIns="50800" bIns="50800" anchor="ctr"/>
          <a:lstStyle/>
          <a:p>
            <a:pPr defTabSz="584200">
              <a:defRPr sz="2200">
                <a:solidFill>
                  <a:srgbClr val="0E1116"/>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52" name="圆角矩形"/>
          <p:cNvSpPr/>
          <p:nvPr/>
        </p:nvSpPr>
        <p:spPr>
          <a:xfrm>
            <a:off x="1134745" y="2810569"/>
            <a:ext cx="8598191" cy="798651"/>
          </a:xfrm>
          <a:prstGeom prst="roundRect">
            <a:avLst>
              <a:gd name="adj" fmla="val 19136"/>
            </a:avLst>
          </a:prstGeom>
          <a:solidFill>
            <a:srgbClr val="F64855"/>
          </a:solidFill>
          <a:ln w="12700">
            <a:miter lim="400000"/>
          </a:ln>
          <a:effectLst>
            <a:outerShdw blurRad="190500" dist="190500"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53" name="Xudong Zhou"/>
          <p:cNvSpPr txBox="1">
            <a:spLocks noGrp="1"/>
          </p:cNvSpPr>
          <p:nvPr>
            <p:ph type="body" idx="21"/>
          </p:nvPr>
        </p:nvSpPr>
        <p:spPr>
          <a:xfrm>
            <a:off x="4571365" y="7309485"/>
            <a:ext cx="3888740" cy="774065"/>
          </a:xfrm>
          <a:prstGeom prst="rect">
            <a:avLst/>
          </a:prstGeom>
        </p:spPr>
        <p:txBody>
          <a:bodyPr>
            <a:normAutofit/>
          </a:bodyPr>
          <a:lstStyle>
            <a:lvl1pPr defTabSz="563245">
              <a:defRPr sz="2305">
                <a:solidFill>
                  <a:srgbClr val="FFFFFF"/>
                </a:solidFill>
              </a:defRPr>
            </a:lvl1pPr>
          </a:lstStyle>
          <a:p>
            <a:r>
              <a:rPr lang="en-US" altLang="zh-CN" sz="2800" dirty="0" err="1">
                <a:solidFill>
                  <a:schemeClr val="bg2">
                    <a:lumMod val="10000"/>
                  </a:schemeClr>
                </a:solidFill>
                <a:latin typeface="Times New Roman Regular" panose="02020503050405090304" charset="0"/>
                <a:cs typeface="Times New Roman Regular" panose="02020503050405090304" charset="0"/>
              </a:rPr>
              <a:t>Jiahao</a:t>
            </a:r>
            <a:r>
              <a:rPr lang="zh-CN" altLang="en-US" sz="2800" dirty="0">
                <a:solidFill>
                  <a:schemeClr val="bg2">
                    <a:lumMod val="10000"/>
                  </a:schemeClr>
                </a:solidFill>
                <a:latin typeface="Times New Roman Regular" panose="02020503050405090304" charset="0"/>
                <a:cs typeface="Times New Roman Regular" panose="02020503050405090304" charset="0"/>
              </a:rPr>
              <a:t> </a:t>
            </a:r>
            <a:r>
              <a:rPr lang="en-US" altLang="zh-CN" sz="2800" dirty="0">
                <a:solidFill>
                  <a:schemeClr val="bg2">
                    <a:lumMod val="10000"/>
                  </a:schemeClr>
                </a:solidFill>
                <a:latin typeface="Times New Roman Regular" panose="02020503050405090304" charset="0"/>
                <a:cs typeface="Times New Roman Regular" panose="02020503050405090304" charset="0"/>
              </a:rPr>
              <a:t>Yao,  </a:t>
            </a:r>
            <a:r>
              <a:rPr lang="en-US" altLang="zh-CN" sz="2800" dirty="0" err="1">
                <a:solidFill>
                  <a:schemeClr val="bg2">
                    <a:lumMod val="10000"/>
                  </a:schemeClr>
                </a:solidFill>
                <a:latin typeface="Times New Roman Regular" panose="02020503050405090304" charset="0"/>
                <a:cs typeface="Times New Roman Regular" panose="02020503050405090304" charset="0"/>
              </a:rPr>
              <a:t>Junhao</a:t>
            </a:r>
            <a:r>
              <a:rPr lang="zh-CN" altLang="en-US" sz="2800" dirty="0">
                <a:solidFill>
                  <a:schemeClr val="bg2">
                    <a:lumMod val="10000"/>
                  </a:schemeClr>
                </a:solidFill>
                <a:latin typeface="Times New Roman Regular" panose="02020503050405090304" charset="0"/>
                <a:cs typeface="Times New Roman Regular" panose="02020503050405090304" charset="0"/>
              </a:rPr>
              <a:t> </a:t>
            </a:r>
            <a:r>
              <a:rPr lang="en-US" altLang="zh-CN" sz="2800" dirty="0">
                <a:solidFill>
                  <a:schemeClr val="bg2">
                    <a:lumMod val="10000"/>
                  </a:schemeClr>
                </a:solidFill>
                <a:latin typeface="Times New Roman Regular" panose="02020503050405090304" charset="0"/>
                <a:cs typeface="Times New Roman Regular" panose="02020503050405090304" charset="0"/>
              </a:rPr>
              <a:t>Dai</a:t>
            </a:r>
            <a:endParaRPr lang="en-US" altLang="en-US" sz="1025" dirty="0">
              <a:latin typeface="Times New Roman Regular" panose="02020503050405090304" charset="0"/>
              <a:cs typeface="Times New Roman Regular" panose="02020503050405090304" charset="0"/>
            </a:endParaRPr>
          </a:p>
        </p:txBody>
      </p:sp>
      <p:sp>
        <p:nvSpPr>
          <p:cNvPr id="154" name="Design and Implementation of File System"/>
          <p:cNvSpPr txBox="1">
            <a:spLocks noGrp="1"/>
          </p:cNvSpPr>
          <p:nvPr>
            <p:ph type="ctrTitle"/>
          </p:nvPr>
        </p:nvSpPr>
        <p:spPr>
          <a:xfrm>
            <a:off x="1677987" y="3334503"/>
            <a:ext cx="12565213" cy="3369174"/>
          </a:xfrm>
          <a:prstGeom prst="rect">
            <a:avLst/>
          </a:prstGeom>
        </p:spPr>
        <p:txBody>
          <a:bodyPr>
            <a:normAutofit/>
          </a:bodyPr>
          <a:lstStyle>
            <a:lvl1pPr>
              <a:defRPr sz="6000" spc="-119">
                <a:solidFill>
                  <a:srgbClr val="FFFFFF"/>
                </a:solidFill>
              </a:defRPr>
            </a:lvl1pPr>
          </a:lstStyle>
          <a:p>
            <a:pPr>
              <a:lnSpc>
                <a:spcPct val="150000"/>
              </a:lnSpc>
            </a:pPr>
            <a:r>
              <a:rPr lang="en-GB" altLang="zh-CN" b="0" dirty="0">
                <a:latin typeface="Times New Roman Regular" panose="02020503050405090304" charset="0"/>
                <a:ea typeface="宋体" charset="0"/>
                <a:cs typeface="Times New Roman Regular" panose="02020503050405090304" charset="0"/>
              </a:rPr>
              <a:t>Incentives in Blockchain system</a:t>
            </a:r>
            <a:r>
              <a:rPr lang="en-GB" altLang="zh-CN" sz="5400" dirty="0">
                <a:latin typeface="宋体" charset="0"/>
                <a:ea typeface="宋体" charset="0"/>
              </a:rPr>
              <a:t> </a:t>
            </a:r>
            <a:br>
              <a:rPr lang="zh-CN" altLang="en-US" sz="5400" dirty="0">
                <a:latin typeface="宋体" charset="0"/>
                <a:ea typeface="宋体" charset="0"/>
              </a:rPr>
            </a:br>
            <a:r>
              <a:rPr lang="zh-CN" altLang="en-US" sz="4400" dirty="0">
                <a:latin typeface="宋体" charset="0"/>
                <a:ea typeface="宋体" charset="0"/>
              </a:rPr>
              <a:t>	</a:t>
            </a:r>
            <a:endParaRPr lang="zh-CN" altLang="en-US" sz="5400" dirty="0">
              <a:latin typeface="宋体" charset="0"/>
              <a:ea typeface="宋体" charset="0"/>
            </a:endParaRPr>
          </a:p>
        </p:txBody>
      </p:sp>
      <p:sp>
        <p:nvSpPr>
          <p:cNvPr id="155" name="Operating System Project 3"/>
          <p:cNvSpPr txBox="1">
            <a:spLocks noGrp="1"/>
          </p:cNvSpPr>
          <p:nvPr>
            <p:ph type="subTitle" sz="quarter" idx="1"/>
          </p:nvPr>
        </p:nvSpPr>
        <p:spPr>
          <a:xfrm>
            <a:off x="443230" y="2830195"/>
            <a:ext cx="9810115" cy="798830"/>
          </a:xfrm>
          <a:prstGeom prst="rect">
            <a:avLst/>
          </a:prstGeom>
        </p:spPr>
        <p:txBody>
          <a:bodyPr anchor="ctr"/>
          <a:lstStyle>
            <a:lvl1pPr algn="ctr">
              <a:defRPr>
                <a:solidFill>
                  <a:srgbClr val="FFFFFF"/>
                </a:solidFill>
              </a:defRPr>
            </a:lvl1pPr>
          </a:lstStyle>
          <a:p>
            <a:r>
              <a:rPr lang="en-GB" altLang="zh-CN" sz="4400" b="0" spc="-119" dirty="0">
                <a:latin typeface="Times New Roman Regular" panose="02020503050405090304" charset="0"/>
                <a:ea typeface="宋体" charset="0"/>
                <a:cs typeface="Times New Roman Regular" panose="02020503050405090304" charset="0"/>
              </a:rPr>
              <a:t>《Game Theory》Group Presentation</a:t>
            </a:r>
            <a:endParaRPr lang="en-GB" altLang="zh-CN" sz="4400" b="0" spc="-119" dirty="0">
              <a:latin typeface="Times New Roman Regular" panose="02020503050405090304" charset="0"/>
              <a:ea typeface="宋体" charset="0"/>
              <a:cs typeface="Times New Roman Regular" panose="02020503050405090304" charset="0"/>
            </a:endParaRPr>
          </a:p>
        </p:txBody>
      </p:sp>
      <p:sp>
        <p:nvSpPr>
          <p:cNvPr id="2" name="文本框 1"/>
          <p:cNvSpPr txBox="1"/>
          <p:nvPr/>
        </p:nvSpPr>
        <p:spPr>
          <a:xfrm>
            <a:off x="5739712" y="8397106"/>
            <a:ext cx="1484630"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1734185"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solidFill>
                  <a:schemeClr val="bg2">
                    <a:lumMod val="10000"/>
                  </a:schemeClr>
                </a:solidFill>
                <a:uFillTx/>
                <a:latin typeface="+mn-lt"/>
                <a:ea typeface="+mn-ea"/>
                <a:cs typeface="+mn-cs"/>
                <a:sym typeface="Helvetica Neue" panose="02000503000000020004"/>
              </a:rPr>
              <a:t>2024</a:t>
            </a:r>
            <a:r>
              <a:rPr kumimoji="0" lang="en-US" altLang="zh-CN" sz="2800" b="1" i="0" u="none" strike="noStrike" cap="none" spc="0" normalizeH="0" baseline="0" dirty="0">
                <a:solidFill>
                  <a:schemeClr val="bg2">
                    <a:lumMod val="10000"/>
                  </a:schemeClr>
                </a:solidFill>
                <a:uFillTx/>
                <a:latin typeface="+mn-lt"/>
                <a:ea typeface="+mn-ea"/>
                <a:cs typeface="+mn-cs"/>
                <a:sym typeface="Helvetica Neue" panose="02000503000000020004"/>
              </a:rPr>
              <a:t>.</a:t>
            </a:r>
            <a:r>
              <a:rPr lang="en-US" altLang="zh-CN" sz="2800" b="1" dirty="0">
                <a:solidFill>
                  <a:schemeClr val="bg2">
                    <a:lumMod val="10000"/>
                  </a:schemeClr>
                </a:solidFill>
              </a:rPr>
              <a:t>6.4</a:t>
            </a:r>
            <a:endParaRPr kumimoji="0" lang="zh-CN" altLang="en-US" sz="2800" b="1" i="0" u="none" strike="noStrike" cap="none" spc="0" normalizeH="0" baseline="0" dirty="0">
              <a:solidFill>
                <a:schemeClr val="bg2">
                  <a:lumMod val="10000"/>
                </a:schemeClr>
              </a:solidFill>
              <a:uFillTx/>
              <a:latin typeface="+mn-lt"/>
              <a:ea typeface="+mn-ea"/>
              <a:cs typeface="+mn-cs"/>
              <a:sym typeface="Helvetica Neue" panose="020005030000000200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The Pool Game of Selfish Mining</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sp>
        <p:nvSpPr>
          <p:cNvPr id="4" name="圆角矩形 2"/>
          <p:cNvSpPr/>
          <p:nvPr>
            <p:custDataLst>
              <p:tags r:id="rId2"/>
            </p:custDataLst>
          </p:nvPr>
        </p:nvSpPr>
        <p:spPr>
          <a:xfrm>
            <a:off x="452120" y="2820035"/>
            <a:ext cx="6250940" cy="668718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文本框 5"/>
          <p:cNvSpPr txBox="1"/>
          <p:nvPr/>
        </p:nvSpPr>
        <p:spPr>
          <a:xfrm>
            <a:off x="699135" y="3150795"/>
            <a:ext cx="5803265" cy="61247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lt"/>
              <a:buAutoNum type="arabicPeriod"/>
            </a:pPr>
            <a:r>
              <a:rPr lang="zh-CN" altLang="en-US" sz="2800" dirty="0">
                <a:solidFill>
                  <a:srgbClr val="000000"/>
                </a:solidFill>
              </a:rPr>
              <a:t>The average time to find a solution is proportional to its hash rate or mining power</a:t>
            </a:r>
            <a:r>
              <a:rPr lang="en-US" altLang="zh-CN" sz="2800" dirty="0">
                <a:solidFill>
                  <a:srgbClr val="000000"/>
                </a:solidFill>
              </a:rPr>
              <a:t>.</a:t>
            </a:r>
            <a:endParaRPr lang="en-US" altLang="zh-CN" sz="2800" dirty="0">
              <a:solidFill>
                <a:srgbClr val="000000"/>
              </a:solidFill>
            </a:endParaRPr>
          </a:p>
          <a:p>
            <a:pPr marL="342900" indent="-342900" algn="just">
              <a:buFont typeface="+mj-lt"/>
              <a:buAutoNum type="arabicPeriod"/>
            </a:pPr>
            <a:r>
              <a:rPr lang="en-US" altLang="zh-CN" sz="2800" dirty="0">
                <a:solidFill>
                  <a:srgbClr val="000000"/>
                </a:solidFill>
              </a:rPr>
              <a:t>Block discard is random, factor this event into the probability of finding a block.</a:t>
            </a:r>
            <a:endParaRPr lang="en-US" altLang="zh-CN" sz="2800" dirty="0">
              <a:solidFill>
                <a:srgbClr val="000000"/>
              </a:solidFill>
            </a:endParaRPr>
          </a:p>
          <a:p>
            <a:pPr marL="342900" indent="-342900" algn="just">
              <a:buFont typeface="+mj-lt"/>
              <a:buAutoNum type="arabicPeriod"/>
            </a:pPr>
            <a:r>
              <a:rPr lang="en-US" altLang="zh-CN" sz="2800" dirty="0">
                <a:solidFill>
                  <a:srgbClr val="000000"/>
                </a:solidFill>
              </a:rPr>
              <a:t>A mining pool is a group of miners who share revenue in proportion to their computing power.</a:t>
            </a:r>
            <a:endParaRPr lang="en-US" altLang="zh-CN" sz="2800" dirty="0">
              <a:solidFill>
                <a:srgbClr val="000000"/>
              </a:solidFill>
            </a:endParaRPr>
          </a:p>
          <a:p>
            <a:pPr marL="342900" indent="-342900" algn="just">
              <a:buFont typeface="+mj-lt"/>
              <a:buAutoNum type="arabicPeriod"/>
            </a:pPr>
            <a:r>
              <a:rPr lang="en-US" altLang="zh-CN" sz="2800" dirty="0">
                <a:solidFill>
                  <a:srgbClr val="000000"/>
                </a:solidFill>
              </a:rPr>
              <a:t>Block withholding is an attack launched by mining pool members against other mining pools.</a:t>
            </a:r>
            <a:endParaRPr lang="en-US" altLang="zh-CN" sz="2800" dirty="0">
              <a:solidFill>
                <a:srgbClr val="000000"/>
              </a:solidFill>
            </a:endParaRPr>
          </a:p>
        </p:txBody>
      </p:sp>
      <p:graphicFrame>
        <p:nvGraphicFramePr>
          <p:cNvPr id="18" name="对象 17"/>
          <p:cNvGraphicFramePr>
            <a:graphicFrameLocks noChangeAspect="1"/>
          </p:cNvGraphicFramePr>
          <p:nvPr/>
        </p:nvGraphicFramePr>
        <p:xfrm>
          <a:off x="7265035" y="2820035"/>
          <a:ext cx="568325" cy="678718"/>
        </p:xfrm>
        <a:graphic>
          <a:graphicData uri="http://schemas.openxmlformats.org/presentationml/2006/ole">
            <mc:AlternateContent xmlns:mc="http://schemas.openxmlformats.org/markup-compatibility/2006">
              <mc:Choice xmlns:v="urn:schemas-microsoft-com:vml" Requires="v">
                <p:oleObj spid="_x0000_s3" name="AxMath" r:id="rId3" imgW="1143000" imgH="1143000" progId="Equation.AxMath">
                  <p:embed/>
                </p:oleObj>
              </mc:Choice>
              <mc:Fallback>
                <p:oleObj name="AxMath" r:id="rId3" imgW="1143000" imgH="1143000" progId="Equation.AxMath">
                  <p:embed/>
                  <p:pic>
                    <p:nvPicPr>
                      <p:cNvPr id="0" name="图片 2"/>
                      <p:cNvPicPr/>
                      <p:nvPr/>
                    </p:nvPicPr>
                    <p:blipFill>
                      <a:blip r:embed="rId4"/>
                      <a:stretch>
                        <a:fillRect/>
                      </a:stretch>
                    </p:blipFill>
                    <p:spPr>
                      <a:xfrm>
                        <a:off x="7265035" y="2820035"/>
                        <a:ext cx="568325" cy="678718"/>
                      </a:xfrm>
                      <a:prstGeom prst="rect">
                        <a:avLst/>
                      </a:prstGeom>
                    </p:spPr>
                  </p:pic>
                </p:oleObj>
              </mc:Fallback>
            </mc:AlternateContent>
          </a:graphicData>
        </a:graphic>
      </p:graphicFrame>
      <p:sp>
        <p:nvSpPr>
          <p:cNvPr id="20" name="文本框 19"/>
          <p:cNvSpPr txBox="1"/>
          <p:nvPr/>
        </p:nvSpPr>
        <p:spPr>
          <a:xfrm>
            <a:off x="8091613" y="2880085"/>
            <a:ext cx="4913187" cy="209288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2600" dirty="0"/>
              <a:t>the number of miners loyal to pool </a:t>
            </a:r>
            <a:r>
              <a:rPr lang="en-US" altLang="zh-CN" sz="2600" dirty="0"/>
              <a:t>i</a:t>
            </a:r>
            <a:endParaRPr lang="en-US" altLang="zh-CN" sz="2600" dirty="0"/>
          </a:p>
          <a:p>
            <a:pPr algn="just"/>
            <a:endParaRPr lang="en-US" altLang="zh-CN" sz="2600" dirty="0"/>
          </a:p>
          <a:p>
            <a:pPr algn="just"/>
            <a:r>
              <a:rPr lang="en-US" altLang="zh-CN" sz="2600" dirty="0"/>
              <a:t>the number of miners from pool </a:t>
            </a:r>
            <a:r>
              <a:rPr lang="en-US" altLang="zh-CN" sz="2600" dirty="0" err="1"/>
              <a:t>i</a:t>
            </a:r>
            <a:r>
              <a:rPr lang="en-US" altLang="zh-CN" sz="2600" dirty="0"/>
              <a:t> that infiltrate pool j at step t.</a:t>
            </a:r>
            <a:endParaRPr lang="zh-CN" altLang="en-US" sz="2600" dirty="0"/>
          </a:p>
        </p:txBody>
      </p:sp>
      <p:graphicFrame>
        <p:nvGraphicFramePr>
          <p:cNvPr id="21" name="对象 20"/>
          <p:cNvGraphicFramePr>
            <a:graphicFrameLocks noChangeAspect="1"/>
          </p:cNvGraphicFramePr>
          <p:nvPr/>
        </p:nvGraphicFramePr>
        <p:xfrm>
          <a:off x="6950075" y="4163490"/>
          <a:ext cx="1141538" cy="617145"/>
        </p:xfrm>
        <a:graphic>
          <a:graphicData uri="http://schemas.openxmlformats.org/presentationml/2006/ole">
            <mc:AlternateContent xmlns:mc="http://schemas.openxmlformats.org/markup-compatibility/2006">
              <mc:Choice xmlns:v="urn:schemas-microsoft-com:vml" Requires="v">
                <p:oleObj spid="_x0000_s5" name="AxMath" r:id="rId5" imgW="1143000" imgH="1143000" progId="Equation.AxMath">
                  <p:embed/>
                </p:oleObj>
              </mc:Choice>
              <mc:Fallback>
                <p:oleObj name="AxMath" r:id="rId5" imgW="1143000" imgH="1143000" progId="Equation.AxMath">
                  <p:embed/>
                  <p:pic>
                    <p:nvPicPr>
                      <p:cNvPr id="0" name="图片 4"/>
                      <p:cNvPicPr/>
                      <p:nvPr/>
                    </p:nvPicPr>
                    <p:blipFill>
                      <a:blip r:embed="rId6"/>
                      <a:stretch>
                        <a:fillRect/>
                      </a:stretch>
                    </p:blipFill>
                    <p:spPr>
                      <a:xfrm>
                        <a:off x="6950075" y="4163490"/>
                        <a:ext cx="1141538" cy="617145"/>
                      </a:xfrm>
                      <a:prstGeom prst="rect">
                        <a:avLst/>
                      </a:prstGeom>
                    </p:spPr>
                  </p:pic>
                </p:oleObj>
              </mc:Fallback>
            </mc:AlternateContent>
          </a:graphicData>
        </a:graphic>
      </p:graphicFrame>
      <p:sp>
        <p:nvSpPr>
          <p:cNvPr id="27" name="文本框 26"/>
          <p:cNvSpPr txBox="1"/>
          <p:nvPr/>
        </p:nvSpPr>
        <p:spPr>
          <a:xfrm>
            <a:off x="7032157" y="5271075"/>
            <a:ext cx="5520523"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600" dirty="0"/>
              <a:t>the direct mining rate of pool </a:t>
            </a:r>
            <a:r>
              <a:rPr lang="en-US" altLang="zh-CN" sz="2600" dirty="0" err="1"/>
              <a:t>i</a:t>
            </a:r>
            <a:r>
              <a:rPr lang="en-US" altLang="zh-CN" sz="2600" dirty="0"/>
              <a:t> at step t :</a:t>
            </a:r>
            <a:endParaRPr lang="zh-CN" altLang="en-US" sz="2600" dirty="0"/>
          </a:p>
        </p:txBody>
      </p:sp>
      <p:graphicFrame>
        <p:nvGraphicFramePr>
          <p:cNvPr id="29" name="对象 28"/>
          <p:cNvGraphicFramePr>
            <a:graphicFrameLocks noChangeAspect="1"/>
          </p:cNvGraphicFramePr>
          <p:nvPr/>
        </p:nvGraphicFramePr>
        <p:xfrm>
          <a:off x="7773911" y="6163287"/>
          <a:ext cx="4037013" cy="1108075"/>
        </p:xfrm>
        <a:graphic>
          <a:graphicData uri="http://schemas.openxmlformats.org/presentationml/2006/ole">
            <mc:AlternateContent xmlns:mc="http://schemas.openxmlformats.org/markup-compatibility/2006">
              <mc:Choice xmlns:v="urn:schemas-microsoft-com:vml" Requires="v">
                <p:oleObj spid="_x0000_s7" name="AxMath" r:id="rId7" imgW="1143000" imgH="1143000" progId="Equation.AxMath">
                  <p:embed/>
                </p:oleObj>
              </mc:Choice>
              <mc:Fallback>
                <p:oleObj name="AxMath" r:id="rId7" imgW="1143000" imgH="1143000" progId="Equation.AxMath">
                  <p:embed/>
                  <p:pic>
                    <p:nvPicPr>
                      <p:cNvPr id="0" name="图片 6"/>
                      <p:cNvPicPr/>
                      <p:nvPr/>
                    </p:nvPicPr>
                    <p:blipFill>
                      <a:blip r:embed="rId8"/>
                      <a:stretch>
                        <a:fillRect/>
                      </a:stretch>
                    </p:blipFill>
                    <p:spPr>
                      <a:xfrm>
                        <a:off x="7773911" y="6163287"/>
                        <a:ext cx="4037013" cy="1108075"/>
                      </a:xfrm>
                      <a:prstGeom prst="rect">
                        <a:avLst/>
                      </a:prstGeom>
                    </p:spPr>
                  </p:pic>
                </p:oleObj>
              </mc:Fallback>
            </mc:AlternateContent>
          </a:graphicData>
        </a:graphic>
      </p:graphicFrame>
      <p:sp>
        <p:nvSpPr>
          <p:cNvPr id="30" name="文本框 29"/>
          <p:cNvSpPr txBox="1"/>
          <p:nvPr/>
        </p:nvSpPr>
        <p:spPr>
          <a:xfrm>
            <a:off x="7032155" y="7271362"/>
            <a:ext cx="5520523"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600" dirty="0"/>
              <a:t>the revenue density of pool </a:t>
            </a:r>
            <a:r>
              <a:rPr lang="en-US" altLang="zh-CN" sz="2600" dirty="0" err="1"/>
              <a:t>i</a:t>
            </a:r>
            <a:r>
              <a:rPr lang="en-US" altLang="zh-CN" sz="2600" dirty="0"/>
              <a:t> at end of step t :</a:t>
            </a:r>
            <a:endParaRPr lang="zh-CN" altLang="en-US" sz="2600" dirty="0"/>
          </a:p>
        </p:txBody>
      </p:sp>
      <p:graphicFrame>
        <p:nvGraphicFramePr>
          <p:cNvPr id="31" name="对象 30"/>
          <p:cNvGraphicFramePr>
            <a:graphicFrameLocks noChangeAspect="1"/>
          </p:cNvGraphicFramePr>
          <p:nvPr/>
        </p:nvGraphicFramePr>
        <p:xfrm>
          <a:off x="7265035" y="8297333"/>
          <a:ext cx="5311798" cy="1121015"/>
        </p:xfrm>
        <a:graphic>
          <a:graphicData uri="http://schemas.openxmlformats.org/presentationml/2006/ole">
            <mc:AlternateContent xmlns:mc="http://schemas.openxmlformats.org/markup-compatibility/2006">
              <mc:Choice xmlns:v="urn:schemas-microsoft-com:vml" Requires="v">
                <p:oleObj spid="_x0000_s8" name="AxMath" r:id="rId9" imgW="1143000" imgH="1143000" progId="Equation.AxMath">
                  <p:embed/>
                </p:oleObj>
              </mc:Choice>
              <mc:Fallback>
                <p:oleObj name="AxMath" r:id="rId9" imgW="1143000" imgH="1143000" progId="Equation.AxMath">
                  <p:embed/>
                  <p:pic>
                    <p:nvPicPr>
                      <p:cNvPr id="0" name="图片 7"/>
                      <p:cNvPicPr/>
                      <p:nvPr/>
                    </p:nvPicPr>
                    <p:blipFill>
                      <a:blip r:embed="rId10"/>
                      <a:stretch>
                        <a:fillRect/>
                      </a:stretch>
                    </p:blipFill>
                    <p:spPr>
                      <a:xfrm>
                        <a:off x="7265035" y="8297333"/>
                        <a:ext cx="5311798" cy="1121015"/>
                      </a:xfrm>
                      <a:prstGeom prst="rect">
                        <a:avLst/>
                      </a:prstGeom>
                    </p:spPr>
                  </p:pic>
                </p:oleObj>
              </mc:Fallback>
            </mc:AlternateContent>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One Attacker</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4" name="图片 3"/>
          <p:cNvPicPr>
            <a:picLocks noChangeAspect="1"/>
          </p:cNvPicPr>
          <p:nvPr/>
        </p:nvPicPr>
        <p:blipFill>
          <a:blip r:embed="rId2"/>
          <a:stretch>
            <a:fillRect/>
          </a:stretch>
        </p:blipFill>
        <p:spPr>
          <a:xfrm>
            <a:off x="699135" y="3611197"/>
            <a:ext cx="6039693" cy="4039164"/>
          </a:xfrm>
          <a:prstGeom prst="rect">
            <a:avLst/>
          </a:prstGeom>
        </p:spPr>
      </p:pic>
      <p:graphicFrame>
        <p:nvGraphicFramePr>
          <p:cNvPr id="6" name="对象 5"/>
          <p:cNvGraphicFramePr>
            <a:graphicFrameLocks noChangeAspect="1"/>
          </p:cNvGraphicFramePr>
          <p:nvPr/>
        </p:nvGraphicFramePr>
        <p:xfrm>
          <a:off x="8636168" y="2897750"/>
          <a:ext cx="2208296" cy="1824243"/>
        </p:xfrm>
        <a:graphic>
          <a:graphicData uri="http://schemas.openxmlformats.org/presentationml/2006/ole">
            <mc:AlternateContent xmlns:mc="http://schemas.openxmlformats.org/markup-compatibility/2006">
              <mc:Choice xmlns:v="urn:schemas-microsoft-com:vml" Requires="v">
                <p:oleObj spid="_x0000_s3" name="AxMath" r:id="rId3" imgW="1143000" imgH="1143000" progId="Equation.AxMath">
                  <p:embed/>
                </p:oleObj>
              </mc:Choice>
              <mc:Fallback>
                <p:oleObj name="AxMath" r:id="rId3" imgW="1143000" imgH="1143000" progId="Equation.AxMath">
                  <p:embed/>
                  <p:pic>
                    <p:nvPicPr>
                      <p:cNvPr id="0" name="图片 2"/>
                      <p:cNvPicPr/>
                      <p:nvPr/>
                    </p:nvPicPr>
                    <p:blipFill>
                      <a:blip r:embed="rId4"/>
                      <a:stretch>
                        <a:fillRect/>
                      </a:stretch>
                    </p:blipFill>
                    <p:spPr>
                      <a:xfrm>
                        <a:off x="8636168" y="2897750"/>
                        <a:ext cx="2208296" cy="182424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883563" y="5031608"/>
          <a:ext cx="3410079" cy="1839819"/>
        </p:xfrm>
        <a:graphic>
          <a:graphicData uri="http://schemas.openxmlformats.org/presentationml/2006/ole">
            <mc:AlternateContent xmlns:mc="http://schemas.openxmlformats.org/markup-compatibility/2006">
              <mc:Choice xmlns:v="urn:schemas-microsoft-com:vml" Requires="v">
                <p:oleObj spid="_x0000_s5" name="AxMath" r:id="rId5" imgW="1143000" imgH="1143000" progId="Equation.AxMath">
                  <p:embed/>
                </p:oleObj>
              </mc:Choice>
              <mc:Fallback>
                <p:oleObj name="AxMath" r:id="rId5" imgW="1143000" imgH="1143000" progId="Equation.AxMath">
                  <p:embed/>
                  <p:pic>
                    <p:nvPicPr>
                      <p:cNvPr id="0" name="图片 4"/>
                      <p:cNvPicPr/>
                      <p:nvPr/>
                    </p:nvPicPr>
                    <p:blipFill>
                      <a:blip r:embed="rId6"/>
                      <a:stretch>
                        <a:fillRect/>
                      </a:stretch>
                    </p:blipFill>
                    <p:spPr>
                      <a:xfrm>
                        <a:off x="7883563" y="5031608"/>
                        <a:ext cx="3410079" cy="183981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236761" y="7142074"/>
          <a:ext cx="5068904" cy="883003"/>
        </p:xfrm>
        <a:graphic>
          <a:graphicData uri="http://schemas.openxmlformats.org/presentationml/2006/ole">
            <mc:AlternateContent xmlns:mc="http://schemas.openxmlformats.org/markup-compatibility/2006">
              <mc:Choice xmlns:v="urn:schemas-microsoft-com:vml" Requires="v">
                <p:oleObj spid="_x0000_s9" name="AxMath" r:id="rId7" imgW="1143000" imgH="1143000" progId="Equation.AxMath">
                  <p:embed/>
                </p:oleObj>
              </mc:Choice>
              <mc:Fallback>
                <p:oleObj name="AxMath" r:id="rId7" imgW="1143000" imgH="1143000" progId="Equation.AxMath">
                  <p:embed/>
                  <p:pic>
                    <p:nvPicPr>
                      <p:cNvPr id="0" name="图片 8"/>
                      <p:cNvPicPr/>
                      <p:nvPr/>
                    </p:nvPicPr>
                    <p:blipFill>
                      <a:blip r:embed="rId8"/>
                      <a:stretch>
                        <a:fillRect/>
                      </a:stretch>
                    </p:blipFill>
                    <p:spPr>
                      <a:xfrm>
                        <a:off x="7236761" y="7142074"/>
                        <a:ext cx="5068904" cy="883003"/>
                      </a:xfrm>
                      <a:prstGeom prst="rect">
                        <a:avLst/>
                      </a:prstGeom>
                    </p:spPr>
                  </p:pic>
                </p:oleObj>
              </mc:Fallback>
            </mc:AlternateContent>
          </a:graphicData>
        </a:graphic>
      </p:graphicFrame>
      <p:sp>
        <p:nvSpPr>
          <p:cNvPr id="10" name="文本框 9"/>
          <p:cNvSpPr txBox="1"/>
          <p:nvPr/>
        </p:nvSpPr>
        <p:spPr>
          <a:xfrm>
            <a:off x="-492716" y="8543704"/>
            <a:ext cx="10081318" cy="49244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2600" dirty="0">
                <a:solidFill>
                  <a:srgbClr val="000000"/>
                </a:solidFill>
              </a:rPr>
              <a:t>To find the optimal permeability, we need to calculate</a:t>
            </a:r>
            <a:endParaRPr lang="zh-CN" altLang="en-US" sz="2600" dirty="0">
              <a:solidFill>
                <a:srgbClr val="000000"/>
              </a:solidFill>
            </a:endParaRPr>
          </a:p>
        </p:txBody>
      </p:sp>
      <p:graphicFrame>
        <p:nvGraphicFramePr>
          <p:cNvPr id="11" name="对象 10"/>
          <p:cNvGraphicFramePr>
            <a:graphicFrameLocks noChangeAspect="1"/>
          </p:cNvGraphicFramePr>
          <p:nvPr/>
        </p:nvGraphicFramePr>
        <p:xfrm>
          <a:off x="9030051" y="8559500"/>
          <a:ext cx="2873190" cy="847065"/>
        </p:xfrm>
        <a:graphic>
          <a:graphicData uri="http://schemas.openxmlformats.org/presentationml/2006/ole">
            <mc:AlternateContent xmlns:mc="http://schemas.openxmlformats.org/markup-compatibility/2006">
              <mc:Choice xmlns:v="urn:schemas-microsoft-com:vml" Requires="v">
                <p:oleObj spid="_x0000_s12" name="AxMath" r:id="rId9" imgW="1143000" imgH="1143000" progId="Equation.AxMath">
                  <p:embed/>
                </p:oleObj>
              </mc:Choice>
              <mc:Fallback>
                <p:oleObj name="AxMath" r:id="rId9" imgW="1143000" imgH="1143000" progId="Equation.AxMath">
                  <p:embed/>
                  <p:pic>
                    <p:nvPicPr>
                      <p:cNvPr id="0" name="图片 11"/>
                      <p:cNvPicPr/>
                      <p:nvPr/>
                    </p:nvPicPr>
                    <p:blipFill>
                      <a:blip r:embed="rId10"/>
                      <a:stretch>
                        <a:fillRect/>
                      </a:stretch>
                    </p:blipFill>
                    <p:spPr>
                      <a:xfrm>
                        <a:off x="9030051" y="8559500"/>
                        <a:ext cx="2873190" cy="847065"/>
                      </a:xfrm>
                      <a:prstGeom prst="rect">
                        <a:avLst/>
                      </a:prstGeom>
                    </p:spPr>
                  </p:pic>
                </p:oleObj>
              </mc:Fallback>
            </mc:AlternateContent>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Two Pools</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4" name="图片 3"/>
          <p:cNvPicPr>
            <a:picLocks noChangeAspect="1"/>
          </p:cNvPicPr>
          <p:nvPr/>
        </p:nvPicPr>
        <p:blipFill>
          <a:blip r:embed="rId2"/>
          <a:stretch>
            <a:fillRect/>
          </a:stretch>
        </p:blipFill>
        <p:spPr>
          <a:xfrm>
            <a:off x="359180" y="2724889"/>
            <a:ext cx="5982535" cy="3877216"/>
          </a:xfrm>
          <a:prstGeom prst="rect">
            <a:avLst/>
          </a:prstGeom>
        </p:spPr>
      </p:pic>
      <p:graphicFrame>
        <p:nvGraphicFramePr>
          <p:cNvPr id="5" name="对象 4"/>
          <p:cNvGraphicFramePr>
            <a:graphicFrameLocks noChangeAspect="1"/>
          </p:cNvGraphicFramePr>
          <p:nvPr/>
        </p:nvGraphicFramePr>
        <p:xfrm>
          <a:off x="6663086" y="2724889"/>
          <a:ext cx="2843212" cy="1692445"/>
        </p:xfrm>
        <a:graphic>
          <a:graphicData uri="http://schemas.openxmlformats.org/presentationml/2006/ole">
            <mc:AlternateContent xmlns:mc="http://schemas.openxmlformats.org/markup-compatibility/2006">
              <mc:Choice xmlns:v="urn:schemas-microsoft-com:vml" Requires="v">
                <p:oleObj spid="_x0000_s3" name="AxMath" r:id="rId3" imgW="1143000" imgH="1143000" progId="Equation.AxMath">
                  <p:embed/>
                </p:oleObj>
              </mc:Choice>
              <mc:Fallback>
                <p:oleObj name="AxMath" r:id="rId3" imgW="1143000" imgH="1143000" progId="Equation.AxMath">
                  <p:embed/>
                  <p:pic>
                    <p:nvPicPr>
                      <p:cNvPr id="0" name="图片 2"/>
                      <p:cNvPicPr/>
                      <p:nvPr/>
                    </p:nvPicPr>
                    <p:blipFill>
                      <a:blip r:embed="rId4"/>
                      <a:stretch>
                        <a:fillRect/>
                      </a:stretch>
                    </p:blipFill>
                    <p:spPr>
                      <a:xfrm>
                        <a:off x="6663086" y="2724889"/>
                        <a:ext cx="2843212" cy="169244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627782" y="2724889"/>
          <a:ext cx="3017837" cy="1746122"/>
        </p:xfrm>
        <a:graphic>
          <a:graphicData uri="http://schemas.openxmlformats.org/presentationml/2006/ole">
            <mc:AlternateContent xmlns:mc="http://schemas.openxmlformats.org/markup-compatibility/2006">
              <mc:Choice xmlns:v="urn:schemas-microsoft-com:vml" Requires="v">
                <p:oleObj spid="_x0000_s7" name="AxMath" r:id="rId5" imgW="1143000" imgH="1143000" progId="Equation.AxMath">
                  <p:embed/>
                </p:oleObj>
              </mc:Choice>
              <mc:Fallback>
                <p:oleObj name="AxMath" r:id="rId5" imgW="1143000" imgH="1143000" progId="Equation.AxMath">
                  <p:embed/>
                  <p:pic>
                    <p:nvPicPr>
                      <p:cNvPr id="0" name="图片 6"/>
                      <p:cNvPicPr/>
                      <p:nvPr/>
                    </p:nvPicPr>
                    <p:blipFill>
                      <a:blip r:embed="rId6"/>
                      <a:stretch>
                        <a:fillRect/>
                      </a:stretch>
                    </p:blipFill>
                    <p:spPr>
                      <a:xfrm>
                        <a:off x="9627782" y="2724889"/>
                        <a:ext cx="3017837" cy="1746122"/>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016245" y="4849961"/>
          <a:ext cx="5223074" cy="1692445"/>
        </p:xfrm>
        <a:graphic>
          <a:graphicData uri="http://schemas.openxmlformats.org/presentationml/2006/ole">
            <mc:AlternateContent xmlns:mc="http://schemas.openxmlformats.org/markup-compatibility/2006">
              <mc:Choice xmlns:v="urn:schemas-microsoft-com:vml" Requires="v">
                <p:oleObj spid="_x0000_s9" name="AxMath" r:id="rId7" imgW="1143000" imgH="1143000" progId="Equation.AxMath">
                  <p:embed/>
                </p:oleObj>
              </mc:Choice>
              <mc:Fallback>
                <p:oleObj name="AxMath" r:id="rId7" imgW="1143000" imgH="1143000" progId="Equation.AxMath">
                  <p:embed/>
                  <p:pic>
                    <p:nvPicPr>
                      <p:cNvPr id="0" name="图片 8"/>
                      <p:cNvPicPr/>
                      <p:nvPr/>
                    </p:nvPicPr>
                    <p:blipFill>
                      <a:blip r:embed="rId8"/>
                      <a:stretch>
                        <a:fillRect/>
                      </a:stretch>
                    </p:blipFill>
                    <p:spPr>
                      <a:xfrm>
                        <a:off x="7016245" y="4849961"/>
                        <a:ext cx="5223074" cy="169244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513232" y="6795663"/>
          <a:ext cx="4229100" cy="2805112"/>
        </p:xfrm>
        <a:graphic>
          <a:graphicData uri="http://schemas.openxmlformats.org/presentationml/2006/ole">
            <mc:AlternateContent xmlns:mc="http://schemas.openxmlformats.org/markup-compatibility/2006">
              <mc:Choice xmlns:v="urn:schemas-microsoft-com:vml" Requires="v">
                <p:oleObj spid="_x0000_s11" name="AxMath" r:id="rId9" imgW="1143000" imgH="1143000" progId="Equation.AxMath">
                  <p:embed/>
                </p:oleObj>
              </mc:Choice>
              <mc:Fallback>
                <p:oleObj name="AxMath" r:id="rId9" imgW="1143000" imgH="1143000" progId="Equation.AxMath">
                  <p:embed/>
                  <p:pic>
                    <p:nvPicPr>
                      <p:cNvPr id="0" name="图片 10"/>
                      <p:cNvPicPr/>
                      <p:nvPr/>
                    </p:nvPicPr>
                    <p:blipFill>
                      <a:blip r:embed="rId10"/>
                      <a:stretch>
                        <a:fillRect/>
                      </a:stretch>
                    </p:blipFill>
                    <p:spPr>
                      <a:xfrm>
                        <a:off x="7513232" y="6795663"/>
                        <a:ext cx="4229100" cy="2805112"/>
                      </a:xfrm>
                      <a:prstGeom prst="rect">
                        <a:avLst/>
                      </a:prstGeom>
                    </p:spPr>
                  </p:pic>
                </p:oleObj>
              </mc:Fallback>
            </mc:AlternateContent>
          </a:graphicData>
        </a:graphic>
      </p:graphicFrame>
      <p:sp>
        <p:nvSpPr>
          <p:cNvPr id="12" name="文本框 11"/>
          <p:cNvSpPr txBox="1"/>
          <p:nvPr/>
        </p:nvSpPr>
        <p:spPr>
          <a:xfrm>
            <a:off x="147986" y="6989581"/>
            <a:ext cx="6515100" cy="89255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2600" dirty="0">
                <a:solidFill>
                  <a:srgbClr val="000000"/>
                </a:solidFill>
              </a:rPr>
              <a:t>No attack is not an equilibrium point, Nash equilibrium exists and satisfies </a:t>
            </a:r>
            <a:r>
              <a:rPr lang="en-US" altLang="zh-CN" sz="2600" dirty="0">
                <a:solidFill>
                  <a:srgbClr val="000000"/>
                </a:solidFill>
              </a:rPr>
              <a:t>:</a:t>
            </a:r>
            <a:endParaRPr lang="zh-CN" altLang="en-US" sz="2600" dirty="0">
              <a:solidFill>
                <a:srgbClr val="000000"/>
              </a:solidFill>
            </a:endParaRPr>
          </a:p>
        </p:txBody>
      </p:sp>
      <p:graphicFrame>
        <p:nvGraphicFramePr>
          <p:cNvPr id="13" name="对象 12"/>
          <p:cNvGraphicFramePr>
            <a:graphicFrameLocks noChangeAspect="1"/>
          </p:cNvGraphicFramePr>
          <p:nvPr/>
        </p:nvGraphicFramePr>
        <p:xfrm>
          <a:off x="1974243" y="7882133"/>
          <a:ext cx="2752407" cy="1811275"/>
        </p:xfrm>
        <a:graphic>
          <a:graphicData uri="http://schemas.openxmlformats.org/presentationml/2006/ole">
            <mc:AlternateContent xmlns:mc="http://schemas.openxmlformats.org/markup-compatibility/2006">
              <mc:Choice xmlns:v="urn:schemas-microsoft-com:vml" Requires="v">
                <p:oleObj spid="_x0000_s14" name="AxMath" r:id="rId11" imgW="1143000" imgH="1143000" progId="Equation.AxMath">
                  <p:embed/>
                </p:oleObj>
              </mc:Choice>
              <mc:Fallback>
                <p:oleObj name="AxMath" r:id="rId11" imgW="1143000" imgH="1143000" progId="Equation.AxMath">
                  <p:embed/>
                  <p:pic>
                    <p:nvPicPr>
                      <p:cNvPr id="0" name="图片 13"/>
                      <p:cNvPicPr/>
                      <p:nvPr/>
                    </p:nvPicPr>
                    <p:blipFill>
                      <a:blip r:embed="rId12"/>
                      <a:stretch>
                        <a:fillRect/>
                      </a:stretch>
                    </p:blipFill>
                    <p:spPr>
                      <a:xfrm>
                        <a:off x="1974243" y="7882133"/>
                        <a:ext cx="2752407" cy="1811275"/>
                      </a:xfrm>
                      <a:prstGeom prst="rect">
                        <a:avLst/>
                      </a:prstGeom>
                    </p:spPr>
                  </p:pic>
                </p:oleObj>
              </mc:Fallback>
            </mc:AlternateContent>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4"/>
          <p:cNvSpPr/>
          <p:nvPr>
            <p:custDataLst>
              <p:tags r:id="rId1"/>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Two Pools</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4" name="图片 3"/>
          <p:cNvPicPr>
            <a:picLocks noChangeAspect="1"/>
          </p:cNvPicPr>
          <p:nvPr/>
        </p:nvPicPr>
        <p:blipFill>
          <a:blip r:embed="rId2"/>
          <a:stretch>
            <a:fillRect/>
          </a:stretch>
        </p:blipFill>
        <p:spPr>
          <a:xfrm>
            <a:off x="1591847" y="3171587"/>
            <a:ext cx="10078857" cy="1705213"/>
          </a:xfrm>
          <a:prstGeom prst="rect">
            <a:avLst/>
          </a:prstGeom>
        </p:spPr>
      </p:pic>
      <p:sp>
        <p:nvSpPr>
          <p:cNvPr id="5" name="圆角矩形 4"/>
          <p:cNvSpPr/>
          <p:nvPr>
            <p:custDataLst>
              <p:tags r:id="rId3"/>
            </p:custDataLst>
          </p:nvPr>
        </p:nvSpPr>
        <p:spPr>
          <a:xfrm>
            <a:off x="2554894" y="540342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q Identical Pools</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graphicFrame>
        <p:nvGraphicFramePr>
          <p:cNvPr id="6" name="对象 5"/>
          <p:cNvGraphicFramePr>
            <a:graphicFrameLocks noChangeAspect="1"/>
          </p:cNvGraphicFramePr>
          <p:nvPr/>
        </p:nvGraphicFramePr>
        <p:xfrm>
          <a:off x="181220" y="7196030"/>
          <a:ext cx="6321180" cy="1705214"/>
        </p:xfrm>
        <a:graphic>
          <a:graphicData uri="http://schemas.openxmlformats.org/presentationml/2006/ole">
            <mc:AlternateContent xmlns:mc="http://schemas.openxmlformats.org/markup-compatibility/2006">
              <mc:Choice xmlns:v="urn:schemas-microsoft-com:vml" Requires="v">
                <p:oleObj spid="_x0000_s3" name="AxMath" r:id="rId4" imgW="1143000" imgH="1143000" progId="Equation.AxMath">
                  <p:embed/>
                </p:oleObj>
              </mc:Choice>
              <mc:Fallback>
                <p:oleObj name="AxMath" r:id="rId4" imgW="1143000" imgH="1143000" progId="Equation.AxMath">
                  <p:embed/>
                  <p:pic>
                    <p:nvPicPr>
                      <p:cNvPr id="0" name="图片 2"/>
                      <p:cNvPicPr/>
                      <p:nvPr/>
                    </p:nvPicPr>
                    <p:blipFill>
                      <a:blip r:embed="rId5"/>
                      <a:stretch>
                        <a:fillRect/>
                      </a:stretch>
                    </p:blipFill>
                    <p:spPr>
                      <a:xfrm>
                        <a:off x="181220" y="7196030"/>
                        <a:ext cx="6321180" cy="1705214"/>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6745042" y="7213426"/>
          <a:ext cx="6078538" cy="1704975"/>
        </p:xfrm>
        <a:graphic>
          <a:graphicData uri="http://schemas.openxmlformats.org/presentationml/2006/ole">
            <mc:AlternateContent xmlns:mc="http://schemas.openxmlformats.org/markup-compatibility/2006">
              <mc:Choice xmlns:v="urn:schemas-microsoft-com:vml" Requires="v">
                <p:oleObj spid="_x0000_s8" name="AxMath" r:id="rId6" imgW="1143000" imgH="1143000" progId="Equation.AxMath">
                  <p:embed/>
                </p:oleObj>
              </mc:Choice>
              <mc:Fallback>
                <p:oleObj name="AxMath" r:id="rId6" imgW="1143000" imgH="1143000" progId="Equation.AxMath">
                  <p:embed/>
                  <p:pic>
                    <p:nvPicPr>
                      <p:cNvPr id="0" name="图片 7"/>
                      <p:cNvPicPr/>
                      <p:nvPr/>
                    </p:nvPicPr>
                    <p:blipFill>
                      <a:blip r:embed="rId7"/>
                      <a:stretch>
                        <a:fillRect/>
                      </a:stretch>
                    </p:blipFill>
                    <p:spPr>
                      <a:xfrm>
                        <a:off x="6745042" y="7213426"/>
                        <a:ext cx="6078538" cy="1704975"/>
                      </a:xfrm>
                      <a:prstGeom prst="rect">
                        <a:avLst/>
                      </a:prstGeom>
                    </p:spPr>
                  </p:pic>
                </p:oleObj>
              </mc:Fallback>
            </mc:AlternateContent>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en-US" altLang="zh-CN" b="0" dirty="0">
                <a:latin typeface="Times New Roman Regular" panose="02020503050405090304" charset="0"/>
                <a:cs typeface="Times New Roman Regular" panose="02020503050405090304" charset="0"/>
                <a:sym typeface="+mn-ea"/>
              </a:rPr>
              <a:t>Division of Work</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 name="圆角矩形 2"/>
          <p:cNvSpPr/>
          <p:nvPr>
            <p:custDataLst>
              <p:tags r:id="rId1"/>
            </p:custDataLst>
          </p:nvPr>
        </p:nvSpPr>
        <p:spPr>
          <a:xfrm>
            <a:off x="2117090" y="1981835"/>
            <a:ext cx="7065645" cy="637857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文本框 5"/>
          <p:cNvSpPr txBox="1"/>
          <p:nvPr>
            <p:custDataLst>
              <p:tags r:id="rId2"/>
            </p:custDataLst>
          </p:nvPr>
        </p:nvSpPr>
        <p:spPr>
          <a:xfrm>
            <a:off x="2513330" y="2393633"/>
            <a:ext cx="8034020" cy="61956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R="0" algn="l" defTabSz="1734185" rtl="0" eaLnBrk="1">
              <a:lnSpc>
                <a:spcPct val="150000"/>
              </a:lnSpc>
              <a:spcBef>
                <a:spcPts val="0"/>
              </a:spcBef>
              <a:spcAft>
                <a:spcPts val="0"/>
              </a:spcAft>
              <a:buClrTx/>
              <a:buSzTx/>
              <a:buFontTx/>
              <a:buNone/>
            </a:pP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Jiahao Yao:</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r>
              <a:rPr lang="en-US" altLang="zh-CN" sz="2800"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a:t>
            </a:r>
            <a:r>
              <a:rPr lang="en-US" altLang="zh-CN" sz="2800" dirty="0">
                <a:solidFill>
                  <a:schemeClr val="bg2">
                    <a:lumMod val="10000"/>
                  </a:schemeClr>
                </a:solidFill>
                <a:highlight>
                  <a:srgbClr val="FFFF00"/>
                </a:highlight>
                <a:latin typeface="Times New Roman Regular" panose="02020503050405090304" charset="0"/>
                <a:ea typeface="宋体" charset="0"/>
                <a:cs typeface="Times New Roman Regular" panose="02020503050405090304" charset="0"/>
                <a:sym typeface="+mn-ea"/>
              </a:rPr>
              <a:t>Mining </a:t>
            </a: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en-US" altLang="zh-CN" sz="2800" i="0" u="none" strike="noStrike" cap="none" spc="0" normalizeH="0" baseline="0">
                <a:ln>
                  <a:noFill/>
                </a:ln>
                <a:solidFill>
                  <a:schemeClr val="bg2">
                    <a:lumMod val="10000"/>
                  </a:schemeClr>
                </a:solidFill>
                <a:effectLst/>
                <a:uFillTx/>
                <a:latin typeface="Helvetica Neue" panose="02000503000000020004" charset="0"/>
                <a:ea typeface="+mn-ea"/>
                <a:cs typeface="Helvetica Neue" panose="02000503000000020004" charset="0"/>
                <a:sym typeface="Helvetica Neue" panose="02000503000000020004"/>
              </a:rPr>
              <a:t>in blockchain</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r>
              <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Junhao Dai:</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eaLnBrk="1">
              <a:lnSpc>
                <a:spcPct val="150000"/>
              </a:lnSpc>
              <a:spcBef>
                <a:spcPts val="0"/>
              </a:spcBef>
              <a:spcAft>
                <a:spcPts val="0"/>
              </a:spcAft>
              <a:buClrTx/>
              <a:buSzTx/>
              <a:buFontTx/>
              <a:buNone/>
            </a:pPr>
            <a:r>
              <a:rPr lang="en-US" altLang="zh-CN" sz="2800"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a:t>
            </a:r>
            <a:r>
              <a:rPr lang="en-US" altLang="zh-CN" sz="2800" dirty="0">
                <a:solidFill>
                  <a:schemeClr val="bg2">
                    <a:lumMod val="10000"/>
                  </a:schemeClr>
                </a:solidFill>
                <a:highlight>
                  <a:srgbClr val="FFFF00"/>
                </a:highlight>
                <a:latin typeface="Times New Roman Regular" panose="02020503050405090304" charset="0"/>
                <a:ea typeface="宋体" charset="0"/>
                <a:cs typeface="Times New Roman Regular" panose="02020503050405090304" charset="0"/>
                <a:sym typeface="+mn-ea"/>
              </a:rPr>
              <a:t>Security </a:t>
            </a:r>
            <a:r>
              <a:rPr lang="en-US" altLang="zh-CN" sz="2800" b="1">
                <a:solidFill>
                  <a:schemeClr val="bg2">
                    <a:lumMod val="10000"/>
                  </a:schemeClr>
                </a:solidFill>
                <a:latin typeface="Helvetica Neue Bold" panose="02000503000000020004" charset="0"/>
                <a:cs typeface="Helvetica Neue Bold" panose="02000503000000020004" charset="0"/>
                <a:sym typeface="Helvetica Neue" panose="02000503000000020004"/>
              </a:rPr>
              <a:t> </a:t>
            </a:r>
            <a:r>
              <a:rPr lang="en-US" altLang="zh-CN" sz="2800">
                <a:solidFill>
                  <a:schemeClr val="bg2">
                    <a:lumMod val="10000"/>
                  </a:schemeClr>
                </a:solidFill>
                <a:latin typeface="Helvetica Neue" panose="02000503000000020004" charset="0"/>
                <a:cs typeface="Helvetica Neue" panose="02000503000000020004" charset="0"/>
                <a:sym typeface="Helvetica Neue" panose="02000503000000020004"/>
              </a:rPr>
              <a:t>in blockchain</a:t>
            </a:r>
            <a:endParaRPr kumimoji="0" lang="en-US" altLang="zh-CN" sz="28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400" b="1" i="0" u="none" strike="noStrike" cap="none" spc="0" normalizeH="0" baseline="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chemeClr val="bg2">
                  <a:lumMod val="10000"/>
                </a:schemeClr>
              </a:solidFill>
              <a:effectLst/>
              <a:uFillTx/>
              <a:latin typeface="+mn-lt"/>
              <a:ea typeface="+mn-ea"/>
              <a:cs typeface="+mn-cs"/>
              <a:sym typeface="Helvetica Neue"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圆角矩形"/>
          <p:cNvSpPr/>
          <p:nvPr/>
        </p:nvSpPr>
        <p:spPr>
          <a:xfrm>
            <a:off x="698499" y="3337649"/>
            <a:ext cx="11607802" cy="3256410"/>
          </a:xfrm>
          <a:prstGeom prst="roundRect">
            <a:avLst>
              <a:gd name="adj" fmla="val 15777"/>
            </a:avLst>
          </a:prstGeom>
          <a:solidFill>
            <a:srgbClr val="1E3458"/>
          </a:solidFill>
          <a:ln w="12700">
            <a:miter lim="400000"/>
          </a:ln>
          <a:effectLst>
            <a:outerShdw blurRad="381000" dist="374674" dir="2132450" rotWithShape="0">
              <a:srgbClr val="000000">
                <a:alpha val="50000"/>
              </a:srgbClr>
            </a:outerShdw>
          </a:effectLst>
        </p:spPr>
        <p:txBody>
          <a:bodyPr lIns="50800" tIns="50800" rIns="50800" bIns="50800" anchor="ctr"/>
          <a:lstStyle/>
          <a:p>
            <a:pPr defTabSz="584200">
              <a:defRPr sz="2200">
                <a:solidFill>
                  <a:srgbClr val="E8575C"/>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283" name="Thanks"/>
          <p:cNvSpPr txBox="1">
            <a:spLocks noGrp="1"/>
          </p:cNvSpPr>
          <p:nvPr>
            <p:ph type="ctrTitle"/>
          </p:nvPr>
        </p:nvSpPr>
        <p:spPr>
          <a:xfrm>
            <a:off x="1115086" y="3981944"/>
            <a:ext cx="10774628" cy="1789712"/>
          </a:xfrm>
          <a:prstGeom prst="rect">
            <a:avLst/>
          </a:prstGeom>
        </p:spPr>
        <p:txBody>
          <a:bodyPr/>
          <a:lstStyle>
            <a:lvl1pPr algn="r">
              <a:defRPr sz="8000" spc="-159">
                <a:solidFill>
                  <a:srgbClr val="FFFFFF"/>
                </a:solidFill>
              </a:defRPr>
            </a:lvl1pPr>
          </a:lstStyle>
          <a:p>
            <a:pPr algn="ctr"/>
            <a:r>
              <a:rPr lang="en-US" altLang="zh-CN" sz="8800" b="0" dirty="0">
                <a:latin typeface="Times New Roman Regular" panose="02020503050405090304" charset="0"/>
                <a:ea typeface="宋体" charset="0"/>
                <a:cs typeface="Times New Roman Regular" panose="02020503050405090304" charset="0"/>
              </a:rPr>
              <a:t>Thanks</a:t>
            </a:r>
            <a:endParaRPr lang="en-US" altLang="zh-CN" sz="8800" b="0" dirty="0">
              <a:latin typeface="Times New Roman Regular" panose="02020503050405090304" charset="0"/>
              <a:ea typeface="宋体" charset="0"/>
              <a:cs typeface="Times New Roman Regular" panose="020205030504050903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p:cNvSpPr/>
          <p:nvPr/>
        </p:nvSpPr>
        <p:spPr>
          <a:xfrm>
            <a:off x="7183120" y="6888480"/>
            <a:ext cx="5448935" cy="1962785"/>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lang="zh-CN" altLang="en-US" sz="4000" b="1" dirty="0">
              <a:latin typeface="宋体" charset="0"/>
              <a:ea typeface="宋体" charset="0"/>
            </a:endParaRPr>
          </a:p>
        </p:txBody>
      </p:sp>
      <p:sp>
        <p:nvSpPr>
          <p:cNvPr id="157" name="Contents"/>
          <p:cNvSpPr txBox="1">
            <a:spLocks noGrp="1"/>
          </p:cNvSpPr>
          <p:nvPr>
            <p:ph type="title"/>
          </p:nvPr>
        </p:nvSpPr>
        <p:spPr>
          <a:xfrm>
            <a:off x="698500" y="440266"/>
            <a:ext cx="11607800" cy="1016001"/>
          </a:xfrm>
          <a:prstGeom prst="rect">
            <a:avLst/>
          </a:prstGeom>
          <a:effectLst>
            <a:outerShdw blurRad="38100" dist="38100" dir="2132450" rotWithShape="0">
              <a:srgbClr val="000000">
                <a:alpha val="50000"/>
              </a:srgbClr>
            </a:outerShdw>
          </a:effectLst>
        </p:spPr>
        <p:txBody>
          <a:bodyPr/>
          <a:lstStyle>
            <a:lvl1pPr defTabSz="1716405">
              <a:defRPr sz="5940" spc="-118">
                <a:solidFill>
                  <a:srgbClr val="E8575C"/>
                </a:solidFill>
              </a:defRPr>
            </a:lvl1pPr>
          </a:lstStyle>
          <a:p>
            <a:r>
              <a:rPr lang="en-US" altLang="zh-CN" b="0" dirty="0">
                <a:latin typeface="Times New Roman Regular" panose="02020503050405090304" charset="0"/>
                <a:cs typeface="Times New Roman Regular" panose="02020503050405090304" charset="0"/>
              </a:rPr>
              <a:t>Overview</a:t>
            </a:r>
            <a:endParaRPr lang="zh-CN" b="0" dirty="0">
              <a:latin typeface="Times New Roman Regular" panose="02020503050405090304" charset="0"/>
              <a:cs typeface="Times New Roman Regular" panose="02020503050405090304" charset="0"/>
            </a:endParaRPr>
          </a:p>
        </p:txBody>
      </p:sp>
      <p:sp>
        <p:nvSpPr>
          <p:cNvPr id="158" name="圆角矩形"/>
          <p:cNvSpPr/>
          <p:nvPr/>
        </p:nvSpPr>
        <p:spPr>
          <a:xfrm>
            <a:off x="5482590" y="5179695"/>
            <a:ext cx="5567045" cy="1963420"/>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4000" b="1" dirty="0">
                <a:latin typeface="宋体" charset="0"/>
                <a:ea typeface="宋体" charset="0"/>
              </a:rPr>
              <a:t>Selfish Mining AttaSelfish Mining Attackck</a:t>
            </a:r>
            <a:endParaRPr sz="4000" b="1" dirty="0">
              <a:latin typeface="宋体" charset="0"/>
              <a:ea typeface="宋体" charset="0"/>
            </a:endParaRPr>
          </a:p>
        </p:txBody>
      </p:sp>
      <p:sp>
        <p:nvSpPr>
          <p:cNvPr id="159" name="圆角矩形"/>
          <p:cNvSpPr/>
          <p:nvPr/>
        </p:nvSpPr>
        <p:spPr>
          <a:xfrm>
            <a:off x="2942733" y="3413658"/>
            <a:ext cx="5388572" cy="2097533"/>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GB" altLang="zh-CN" dirty="0">
                <a:solidFill>
                  <a:schemeClr val="bg2">
                    <a:lumMod val="10000"/>
                  </a:schemeClr>
                </a:solidFill>
                <a:latin typeface="Times New Roman Regular" panose="02020503050405090304" charset="0"/>
                <a:ea typeface="宋体" charset="0"/>
                <a:cs typeface="Times New Roman Regular" panose="02020503050405090304" charset="0"/>
              </a:rPr>
              <a:t>Incentive Mechanism</a:t>
            </a:r>
            <a:endParaRPr lang="en-GB" altLang="zh-CN" dirty="0">
              <a:solidFill>
                <a:schemeClr val="bg2">
                  <a:lumMod val="10000"/>
                </a:schemeClr>
              </a:solidFill>
              <a:latin typeface="Times New Roman Regular" panose="02020503050405090304" charset="0"/>
              <a:ea typeface="宋体" charset="0"/>
              <a:cs typeface="Times New Roman Regular" panose="02020503050405090304" charset="0"/>
            </a:endParaRPr>
          </a:p>
        </p:txBody>
      </p:sp>
      <p:sp>
        <p:nvSpPr>
          <p:cNvPr id="160" name="圆角矩形"/>
          <p:cNvSpPr/>
          <p:nvPr/>
        </p:nvSpPr>
        <p:spPr>
          <a:xfrm>
            <a:off x="364430" y="1635658"/>
            <a:ext cx="5567364" cy="2097533"/>
          </a:xfrm>
          <a:prstGeom prst="roundRect">
            <a:avLst>
              <a:gd name="adj" fmla="val 22510"/>
            </a:avLst>
          </a:prstGeom>
          <a:solidFill>
            <a:srgbClr val="FFFFFF"/>
          </a:solidFill>
          <a:ln w="12700">
            <a:miter lim="400000"/>
          </a:ln>
          <a:effectLst>
            <a:outerShdw blurRad="114300" dist="110102" dir="2132450" rotWithShape="0">
              <a:srgbClr val="000000">
                <a:alpha val="50000"/>
              </a:srgbClr>
            </a:outerShdw>
          </a:effectLst>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61"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62" name="Disk-storage system design"/>
          <p:cNvSpPr txBox="1"/>
          <p:nvPr/>
        </p:nvSpPr>
        <p:spPr>
          <a:xfrm>
            <a:off x="364430" y="1770295"/>
            <a:ext cx="5388571" cy="1962896"/>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Blockchain</a:t>
            </a:r>
            <a:r>
              <a:rPr lang="zh-CN" altLang="en-US" dirty="0">
                <a:solidFill>
                  <a:schemeClr val="bg2">
                    <a:lumMod val="10000"/>
                  </a:schemeClr>
                </a:solidFill>
                <a:latin typeface="Times New Roman Regular" panose="02020503050405090304" charset="0"/>
                <a:ea typeface="宋体" charset="0"/>
                <a:cs typeface="Times New Roman Regular" panose="02020503050405090304" charset="0"/>
              </a:rPr>
              <a:t> </a:t>
            </a: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Intro</a:t>
            </a:r>
            <a:endParaRPr lang="zh-CN" altLang="en-US" dirty="0">
              <a:solidFill>
                <a:schemeClr val="bg2">
                  <a:lumMod val="10000"/>
                </a:schemeClr>
              </a:solidFill>
              <a:latin typeface="Times New Roman Regular" panose="02020503050405090304" charset="0"/>
              <a:ea typeface="宋体" charset="0"/>
              <a:cs typeface="Times New Roman Regular" panose="02020503050405090304" charset="0"/>
            </a:endParaRPr>
          </a:p>
        </p:txBody>
      </p:sp>
      <p:sp>
        <p:nvSpPr>
          <p:cNvPr id="163" name="File system design"/>
          <p:cNvSpPr txBox="1"/>
          <p:nvPr/>
        </p:nvSpPr>
        <p:spPr>
          <a:xfrm>
            <a:off x="3595092" y="4503166"/>
            <a:ext cx="5388571" cy="1962896"/>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lang="zh-CN" dirty="0"/>
          </a:p>
        </p:txBody>
      </p:sp>
      <p:sp>
        <p:nvSpPr>
          <p:cNvPr id="164" name="Work together"/>
          <p:cNvSpPr txBox="1"/>
          <p:nvPr/>
        </p:nvSpPr>
        <p:spPr>
          <a:xfrm>
            <a:off x="5374640" y="5268595"/>
            <a:ext cx="5567045" cy="1962785"/>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rPr>
              <a:t>  Game Theory For Mining</a:t>
            </a:r>
            <a:r>
              <a:rPr dirty="0"/>
              <a:t> </a:t>
            </a:r>
            <a:endParaRPr dirty="0"/>
          </a:p>
        </p:txBody>
      </p:sp>
      <p:sp>
        <p:nvSpPr>
          <p:cNvPr id="3" name="Work together"/>
          <p:cNvSpPr txBox="1"/>
          <p:nvPr>
            <p:custDataLst>
              <p:tags r:id="rId1"/>
            </p:custDataLst>
          </p:nvPr>
        </p:nvSpPr>
        <p:spPr>
          <a:xfrm>
            <a:off x="7065010" y="6948805"/>
            <a:ext cx="5567045" cy="1962785"/>
          </a:xfrm>
          <a:prstGeom prst="rect">
            <a:avLst/>
          </a:prstGeom>
          <a:ln w="12700">
            <a:miter lim="400000"/>
          </a:ln>
        </p:spPr>
        <p:txBody>
          <a:bodyPr lIns="50800" tIns="50800" rIns="50800" bIns="50800" anchor="ctr">
            <a:normAutofit/>
          </a:bodyPr>
          <a:lstStyle/>
          <a:p>
            <a:pPr>
              <a:lnSpc>
                <a:spcPct val="80000"/>
              </a:lnSpc>
              <a:defRPr sz="4000" spc="-79">
                <a:solidFill>
                  <a:srgbClr val="1E3458"/>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altLang="zh-CN" dirty="0">
                <a:solidFill>
                  <a:schemeClr val="bg2">
                    <a:lumMod val="10000"/>
                  </a:schemeClr>
                </a:solidFill>
                <a:latin typeface="Times New Roman Regular" panose="02020503050405090304" charset="0"/>
                <a:ea typeface="宋体" charset="0"/>
                <a:cs typeface="Times New Roman Regular" panose="02020503050405090304" charset="0"/>
                <a:sym typeface="+mn-ea"/>
              </a:rPr>
              <a:t> Game Theory For Security</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pic>
        <p:nvPicPr>
          <p:cNvPr id="4" name="图片 3"/>
          <p:cNvPicPr>
            <a:picLocks noChangeAspect="1"/>
          </p:cNvPicPr>
          <p:nvPr>
            <p:custDataLst>
              <p:tags r:id="rId1"/>
            </p:custDataLst>
          </p:nvPr>
        </p:nvPicPr>
        <p:blipFill>
          <a:blip r:embed="rId2"/>
          <a:stretch>
            <a:fillRect/>
          </a:stretch>
        </p:blipFill>
        <p:spPr>
          <a:xfrm>
            <a:off x="1282700" y="1456055"/>
            <a:ext cx="10445115" cy="5222875"/>
          </a:xfrm>
          <a:prstGeom prst="rect">
            <a:avLst/>
          </a:prstGeom>
        </p:spPr>
      </p:pic>
      <p:sp>
        <p:nvSpPr>
          <p:cNvPr id="5" name="圆角矩形 4"/>
          <p:cNvSpPr/>
          <p:nvPr>
            <p:custDataLst>
              <p:tags r:id="rId3"/>
            </p:custDataLst>
          </p:nvPr>
        </p:nvSpPr>
        <p:spPr>
          <a:xfrm>
            <a:off x="773430" y="6965950"/>
            <a:ext cx="11314430" cy="231584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Blockchain is a decentralized, distributed ledger technology that securely records transactions across multiple computers, ensuring data integrity and transparency without the need for a central authority.</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文本框 5"/>
          <p:cNvSpPr txBox="1"/>
          <p:nvPr/>
        </p:nvSpPr>
        <p:spPr>
          <a:xfrm>
            <a:off x="1209040" y="7088505"/>
            <a:ext cx="10965180" cy="20713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173418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Blockchain is a </a:t>
            </a:r>
            <a:r>
              <a:rPr kumimoji="0" lang="zh-CN" altLang="en-US" sz="3200" b="0" i="0" u="none" strike="noStrike" cap="none" spc="0" normalizeH="0" baseline="0">
                <a:ln>
                  <a:noFill/>
                </a:ln>
                <a:solidFill>
                  <a:schemeClr val="bg2">
                    <a:lumMod val="10000"/>
                  </a:schemeClr>
                </a:solidFill>
                <a:effectLst/>
                <a:highlight>
                  <a:srgbClr val="FFFF00"/>
                </a:highlight>
                <a:uFillTx/>
                <a:latin typeface="Times New Roman Regular" panose="02020503050405090304" charset="0"/>
                <a:ea typeface="+mn-ea"/>
                <a:cs typeface="Times New Roman Regular" panose="02020503050405090304" charset="0"/>
                <a:sym typeface="Helvetica Neue" panose="02000503000000020004"/>
              </a:rPr>
              <a:t>decentralized</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a:t>
            </a:r>
            <a:r>
              <a:rPr kumimoji="0" lang="zh-CN" altLang="en-US" sz="3200" b="0" i="0" u="none" strike="noStrike" cap="none" spc="0" normalizeH="0" baseline="0">
                <a:ln>
                  <a:noFill/>
                </a:ln>
                <a:solidFill>
                  <a:schemeClr val="bg2">
                    <a:lumMod val="10000"/>
                  </a:schemeClr>
                </a:solidFill>
                <a:effectLst/>
                <a:highlight>
                  <a:srgbClr val="FFFF00"/>
                </a:highlight>
                <a:uFillTx/>
                <a:latin typeface="Times New Roman Regular" panose="02020503050405090304" charset="0"/>
                <a:ea typeface="+mn-ea"/>
                <a:cs typeface="Times New Roman Regular" panose="02020503050405090304" charset="0"/>
                <a:sym typeface="Helvetica Neue" panose="02000503000000020004"/>
              </a:rPr>
              <a:t>distributed</a:t>
            </a:r>
            <a:r>
              <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rPr>
              <a:t> ledger technology that securely records transactions across multiple computers, ensuring data integrity and transparency without the need for a central authority.</a:t>
            </a:r>
            <a:endParaRPr kumimoji="0" lang="zh-CN" altLang="en-US" sz="3200" b="0" i="0" u="none" strike="noStrike" cap="none" spc="0" normalizeH="0" baseline="0">
              <a:ln>
                <a:noFill/>
              </a:ln>
              <a:solidFill>
                <a:schemeClr val="bg2">
                  <a:lumMod val="10000"/>
                </a:schemeClr>
              </a:solidFill>
              <a:effectLst/>
              <a:uFillTx/>
              <a:latin typeface="Times New Roman Regular" panose="02020503050405090304" charset="0"/>
              <a:ea typeface="+mn-ea"/>
              <a:cs typeface="Times New Roman Regular" panose="02020503050405090304" charset="0"/>
              <a:sym typeface="Helvetica Neue" panose="020005030000000200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36406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36787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2" name="图片 1"/>
          <p:cNvPicPr>
            <a:picLocks noChangeAspect="1"/>
          </p:cNvPicPr>
          <p:nvPr>
            <p:custDataLst>
              <p:tags r:id="rId1"/>
            </p:custDataLst>
          </p:nvPr>
        </p:nvPicPr>
        <p:blipFill>
          <a:blip r:embed="rId2"/>
          <a:srcRect l="2357" t="5947" r="3076" b="3399"/>
          <a:stretch>
            <a:fillRect/>
          </a:stretch>
        </p:blipFill>
        <p:spPr>
          <a:xfrm>
            <a:off x="5911850" y="6406515"/>
            <a:ext cx="6517005" cy="3178175"/>
          </a:xfrm>
          <a:prstGeom prst="rect">
            <a:avLst/>
          </a:prstGeom>
        </p:spPr>
      </p:pic>
      <p:sp>
        <p:nvSpPr>
          <p:cNvPr id="5" name="圆角矩形 4"/>
          <p:cNvSpPr/>
          <p:nvPr>
            <p:custDataLst>
              <p:tags r:id="rId3"/>
            </p:custDataLst>
          </p:nvPr>
        </p:nvSpPr>
        <p:spPr>
          <a:xfrm>
            <a:off x="843915" y="6550025"/>
            <a:ext cx="3724275" cy="291528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endParaRPr lang="en-US" altLang="zh-CN" sz="3200" b="1" dirty="0">
              <a:solidFill>
                <a:schemeClr val="bg1"/>
              </a:solidFill>
              <a:latin typeface="宋体" charset="0"/>
              <a:ea typeface="宋体" charset="0"/>
              <a:cs typeface="宋体" charset="0"/>
              <a:sym typeface="Helvetica Neue Medium" panose="02000503000000020004"/>
            </a:endParaRPr>
          </a:p>
        </p:txBody>
      </p:sp>
      <p:sp>
        <p:nvSpPr>
          <p:cNvPr id="6" name="文本框 5"/>
          <p:cNvSpPr txBox="1"/>
          <p:nvPr/>
        </p:nvSpPr>
        <p:spPr>
          <a:xfrm>
            <a:off x="1050290" y="6636703"/>
            <a:ext cx="4335145" cy="27482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1734185" rtl="0" fontAlgn="auto" latinLnBrk="0" hangingPunct="0">
              <a:lnSpc>
                <a:spcPct val="100000"/>
              </a:lnSpc>
              <a:spcBef>
                <a:spcPts val="0"/>
              </a:spcBef>
              <a:spcAft>
                <a:spcPts val="0"/>
              </a:spcAft>
              <a:buClrTx/>
              <a:buSzTx/>
              <a:buFontTx/>
              <a:buNone/>
            </a:pPr>
            <a:r>
              <a:rPr kumimoji="0" lang="en-US" altLang="zh-CN"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B</a:t>
            </a:r>
            <a:r>
              <a:rPr kumimoji="0" lang="zh-CN" altLang="en-US"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asic </a:t>
            </a:r>
            <a:r>
              <a:rPr kumimoji="0" lang="en-US" altLang="zh-CN"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C</a:t>
            </a:r>
            <a:r>
              <a:rPr kumimoji="0" lang="zh-CN" altLang="en-US"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rPr>
              <a:t>omponents：</a:t>
            </a:r>
            <a:endParaRPr kumimoji="0" lang="zh-CN" altLang="en-US" sz="2800" b="1" i="0" u="none" strike="noStrike" cap="none" spc="0" normalizeH="0" baseline="0" dirty="0">
              <a:ln>
                <a:noFill/>
              </a:ln>
              <a:solidFill>
                <a:schemeClr val="bg1"/>
              </a:solidFill>
              <a:effectLst/>
              <a:uFillTx/>
              <a:latin typeface="Helvetica Neue Bold" panose="02000503000000020004" charset="0"/>
              <a:ea typeface="+mn-ea"/>
              <a:cs typeface="Helvetica Neue Bold" panose="02000503000000020004" charset="0"/>
              <a:sym typeface="Helvetica Neue" panose="02000503000000020004"/>
            </a:endParaRP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a:t>
            </a:r>
            <a:r>
              <a:rPr kumimoji="0" lang="zh-CN" altLang="en-US"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Transaction</a:t>
            </a:r>
            <a:endParaRPr kumimoji="0" lang="zh-CN" altLang="en-US"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endParaRP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Block</a:t>
            </a:r>
            <a:endPar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endParaRP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Hash pointer</a:t>
            </a:r>
            <a:endPar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endParaRPr>
          </a:p>
          <a:p>
            <a:pPr marL="342900" marR="0" indent="-342900" algn="l" defTabSz="1734185" rtl="0" eaLnBrk="1">
              <a:lnSpc>
                <a:spcPct val="150000"/>
              </a:lnSpc>
              <a:spcBef>
                <a:spcPts val="0"/>
              </a:spcBef>
              <a:spcAft>
                <a:spcPts val="0"/>
              </a:spcAft>
              <a:buClrTx/>
              <a:buSzTx/>
              <a:buFont typeface="Arial" panose="020B0604020202090204" pitchFamily="34" charset="0"/>
              <a:buChar char="•"/>
            </a:pPr>
            <a:r>
              <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rPr>
              <a:t> Merkle Tree</a:t>
            </a:r>
            <a:endParaRPr kumimoji="0" lang="en-US" altLang="zh-CN" sz="2400" i="0" u="none" strike="noStrike" cap="none" spc="0" normalizeH="0" baseline="0" dirty="0">
              <a:ln>
                <a:noFill/>
              </a:ln>
              <a:solidFill>
                <a:schemeClr val="bg1"/>
              </a:solidFill>
              <a:effectLst/>
              <a:uFillTx/>
              <a:latin typeface="Helvetica Neue" panose="02000503000000020004" charset="0"/>
              <a:ea typeface="+mn-ea"/>
              <a:cs typeface="Helvetica Neue" panose="02000503000000020004" charset="0"/>
              <a:sym typeface="Helvetica Neue" panose="02000503000000020004"/>
            </a:endParaRPr>
          </a:p>
        </p:txBody>
      </p:sp>
      <p:pic>
        <p:nvPicPr>
          <p:cNvPr id="10" name="图片 9"/>
          <p:cNvPicPr>
            <a:picLocks noChangeAspect="1"/>
          </p:cNvPicPr>
          <p:nvPr>
            <p:custDataLst>
              <p:tags r:id="rId4"/>
            </p:custDataLst>
          </p:nvPr>
        </p:nvPicPr>
        <p:blipFill>
          <a:blip r:embed="rId5"/>
          <a:srcRect l="83" t="7092" r="1359" b="2895"/>
          <a:stretch>
            <a:fillRect/>
          </a:stretch>
        </p:blipFill>
        <p:spPr>
          <a:xfrm>
            <a:off x="699135" y="1149985"/>
            <a:ext cx="8686165" cy="504825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7477125" y="5410200"/>
            <a:ext cx="1226820" cy="12268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Blockchain Intro</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2586355" y="2005330"/>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Some Widely-used Blockchain Platforms</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7" name="图片 6"/>
          <p:cNvPicPr>
            <a:picLocks noChangeAspect="1"/>
          </p:cNvPicPr>
          <p:nvPr>
            <p:custDataLst>
              <p:tags r:id="rId2"/>
            </p:custDataLst>
          </p:nvPr>
        </p:nvPicPr>
        <p:blipFill>
          <a:blip r:embed="rId3"/>
          <a:srcRect t="15144" r="179"/>
          <a:stretch>
            <a:fillRect/>
          </a:stretch>
        </p:blipFill>
        <p:spPr>
          <a:xfrm>
            <a:off x="1089025" y="3707130"/>
            <a:ext cx="10828655" cy="357505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Incentive Mechanism</a:t>
            </a:r>
            <a:br>
              <a:rPr lang="zh-CN" altLang="en-US" dirty="0">
                <a:solidFill>
                  <a:schemeClr val="bg2">
                    <a:lumMod val="10000"/>
                  </a:schemeClr>
                </a:solidFill>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1146810" y="1321435"/>
            <a:ext cx="11130280" cy="89979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zh-CN" altLang="en-US"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 Expending </a:t>
            </a:r>
            <a:r>
              <a:rPr lang="en-US" altLang="zh-CN" sz="3200" u="sng"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resources</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 to mine gold and inject it into circulation</a:t>
            </a:r>
            <a:r>
              <a:rPr lang="zh-CN" altLang="en-US"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a:t>
            </a:r>
            <a:endParaRPr lang="zh-CN" altLang="en-US"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2" name="图片 1"/>
          <p:cNvPicPr>
            <a:picLocks noChangeAspect="1"/>
          </p:cNvPicPr>
          <p:nvPr>
            <p:custDataLst>
              <p:tags r:id="rId2"/>
            </p:custDataLst>
          </p:nvPr>
        </p:nvPicPr>
        <p:blipFill>
          <a:blip r:embed="rId3"/>
          <a:srcRect l="5969" t="11506" r="4249" b="9616"/>
          <a:stretch>
            <a:fillRect/>
          </a:stretch>
        </p:blipFill>
        <p:spPr>
          <a:xfrm>
            <a:off x="7021830" y="3819525"/>
            <a:ext cx="5784850" cy="3211195"/>
          </a:xfrm>
          <a:prstGeom prst="rect">
            <a:avLst/>
          </a:prstGeom>
        </p:spPr>
      </p:pic>
      <p:sp>
        <p:nvSpPr>
          <p:cNvPr id="3" name="圆角矩形 2"/>
          <p:cNvSpPr/>
          <p:nvPr>
            <p:custDataLst>
              <p:tags r:id="rId4"/>
            </p:custDataLst>
          </p:nvPr>
        </p:nvSpPr>
        <p:spPr>
          <a:xfrm>
            <a:off x="497840" y="2515235"/>
            <a:ext cx="6250940" cy="668718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文本框 3"/>
          <p:cNvSpPr txBox="1"/>
          <p:nvPr/>
        </p:nvSpPr>
        <p:spPr>
          <a:xfrm>
            <a:off x="673100" y="2515553"/>
            <a:ext cx="6075680" cy="84118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Objective</a:t>
            </a:r>
            <a:endParaRPr kumimoji="0" lang="zh-CN" altLang="en-US" sz="32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To ensure all participants are </a:t>
            </a:r>
            <a:r>
              <a:rPr kumimoji="0" lang="zh-CN" altLang="en-US" sz="2400" b="0"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motivated</a:t>
            </a: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to maintain and secure the network.</a:t>
            </a:r>
            <a:endPar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Importance</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Essential for the prevention of fraudulent activities and ensuring fidelity</a:t>
            </a:r>
            <a:r>
              <a:rPr kumimoji="0" lang="en-US" altLang="zh-CN"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 and </a:t>
            </a:r>
            <a:r>
              <a:rPr kumimoji="0" lang="en-US" altLang="zh-CN" sz="2400" b="0" i="0" u="none" strike="noStrike" cap="none" spc="0" normalizeH="0" baseline="0" dirty="0">
                <a:ln>
                  <a:noFill/>
                </a:ln>
                <a:solidFill>
                  <a:schemeClr val="bg2">
                    <a:lumMod val="10000"/>
                  </a:schemeClr>
                </a:solidFill>
                <a:effectLst/>
                <a:highlight>
                  <a:srgbClr val="FFFF00"/>
                </a:highlight>
                <a:uFillTx/>
                <a:latin typeface="+mn-lt"/>
                <a:ea typeface="+mn-ea"/>
                <a:cs typeface="+mn-cs"/>
                <a:sym typeface="Helvetica Neue" panose="02000503000000020004"/>
              </a:rPr>
              <a:t>security</a:t>
            </a:r>
            <a:r>
              <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rPr>
              <a:t>.</a:t>
            </a:r>
            <a:endParaRPr kumimoji="0" lang="zh-CN" altLang="en-US" sz="24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A</a:t>
            </a:r>
            <a:r>
              <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greement</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Participants are rewarded for </a:t>
            </a: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contributing</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 computational power.</a:t>
            </a:r>
            <a:endPar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Types</a:t>
            </a:r>
            <a:endPar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342900" marR="0" indent="-342900" algn="l" defTabSz="173418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Mining Rewards</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 Reward miners for validating transactions and securing the blockchain.</a:t>
            </a:r>
            <a:endPar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endParaRPr>
          </a:p>
          <a:p>
            <a:pPr marL="342900" marR="0" indent="-342900" algn="l" defTabSz="1734185"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i="0" u="none" strike="noStrike" cap="none" spc="0" normalizeH="0" baseline="0" dirty="0">
                <a:ln>
                  <a:noFill/>
                </a:ln>
                <a:solidFill>
                  <a:schemeClr val="bg2">
                    <a:lumMod val="10000"/>
                  </a:schemeClr>
                </a:solidFill>
                <a:effectLst/>
                <a:highlight>
                  <a:srgbClr val="FFFF00"/>
                </a:highlight>
                <a:uFillTx/>
                <a:ea typeface="+mn-ea"/>
                <a:sym typeface="Helvetica Neue" panose="02000503000000020004"/>
              </a:rPr>
              <a:t>Transaction Fees</a:t>
            </a:r>
            <a:r>
              <a:rPr kumimoji="0" lang="en-US" altLang="zh-CN" sz="2400" i="0" u="none" strike="noStrike" cap="none" spc="0" normalizeH="0" baseline="0" dirty="0">
                <a:ln>
                  <a:noFill/>
                </a:ln>
                <a:solidFill>
                  <a:schemeClr val="bg2">
                    <a:lumMod val="10000"/>
                  </a:schemeClr>
                </a:solidFill>
                <a:effectLst/>
                <a:uFillTx/>
                <a:ea typeface="+mn-ea"/>
                <a:sym typeface="Helvetica Neue" panose="02000503000000020004"/>
              </a:rPr>
              <a:t>: </a:t>
            </a:r>
            <a:r>
              <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rPr>
              <a:t>Fees paid by users to have their transactions included in the blockchain.</a:t>
            </a:r>
            <a:endPar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endParaRPr kumimoji="0" lang="zh-CN" altLang="en-US" sz="2400" i="0" u="none" strike="noStrike" cap="none" spc="0" normalizeH="0" baseline="0" dirty="0">
              <a:ln>
                <a:noFill/>
              </a:ln>
              <a:solidFill>
                <a:schemeClr val="bg2">
                  <a:lumMod val="10000"/>
                </a:schemeClr>
              </a:solidFill>
              <a:effectLst/>
              <a:uFillTx/>
              <a:ea typeface="+mn-ea"/>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fontScale="90000"/>
          </a:bodyPr>
          <a:lstStyle>
            <a:lvl1pPr defTabSz="1716405">
              <a:defRPr sz="5940" spc="-118">
                <a:solidFill>
                  <a:srgbClr val="E8575C"/>
                </a:solidFill>
              </a:defRPr>
            </a:lvl1pPr>
          </a:lstStyle>
          <a:p>
            <a:r>
              <a:rPr lang="zh-CN" altLang="en-US" b="0" dirty="0">
                <a:latin typeface="Times New Roman Regular" panose="02020503050405090304" charset="0"/>
                <a:cs typeface="Times New Roman Regular" panose="02020503050405090304" charset="0"/>
                <a:sym typeface="+mn-ea"/>
              </a:rPr>
              <a:t>Game Theory For Mining </a:t>
            </a:r>
            <a:br>
              <a:rPr lang="zh-CN" altLang="en-US" b="0" dirty="0">
                <a:latin typeface="Times New Roman Regular" panose="02020503050405090304" charset="0"/>
                <a:cs typeface="Times New Roman Regular" panose="02020503050405090304" charset="0"/>
              </a:rPr>
            </a:br>
            <a:endParaRPr lang="en-US" dirty="0"/>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圆角矩形 4"/>
          <p:cNvSpPr/>
          <p:nvPr>
            <p:custDataLst>
              <p:tags r:id="rId1"/>
            </p:custDataLst>
          </p:nvPr>
        </p:nvSpPr>
        <p:spPr>
          <a:xfrm>
            <a:off x="1237615" y="1200785"/>
            <a:ext cx="10287000" cy="89979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Three challenges and </a:t>
            </a:r>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panose="02000503000000020004"/>
              </a:rPr>
              <a:t>Game Theory Approach for minig</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sp>
        <p:nvSpPr>
          <p:cNvPr id="3" name="圆角矩形 2"/>
          <p:cNvSpPr/>
          <p:nvPr>
            <p:custDataLst>
              <p:tags r:id="rId2"/>
            </p:custDataLst>
          </p:nvPr>
        </p:nvSpPr>
        <p:spPr>
          <a:xfrm>
            <a:off x="979805" y="2247265"/>
            <a:ext cx="10866120" cy="7153910"/>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文本框 3"/>
          <p:cNvSpPr txBox="1"/>
          <p:nvPr/>
        </p:nvSpPr>
        <p:spPr>
          <a:xfrm>
            <a:off x="1369060" y="2323465"/>
            <a:ext cx="10476865" cy="75190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1. Computational Power Allocation</a:t>
            </a: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inding the right amount of resources to deploy for maximum efficiency and profit.</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Miners optimize the cost-benefit ratio of resource use to maximize returns.</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2. Reward Allocation</a:t>
            </a:r>
            <a:endPar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Distributing rewards to motivate ongoing participation and honesty.</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Design reward systems that encourage cooperation and align miner incentives with network health.</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R="0" algn="l" defTabSz="1734185" rtl="0" fontAlgn="auto" latinLnBrk="0" hangingPunct="0">
              <a:lnSpc>
                <a:spcPct val="100000"/>
              </a:lnSpc>
              <a:spcBef>
                <a:spcPts val="0"/>
              </a:spcBef>
              <a:spcAft>
                <a:spcPts val="0"/>
              </a:spcAft>
              <a:buClrTx/>
              <a:buSzTx/>
            </a:pPr>
            <a:endParaRPr kumimoji="0" lang="zh-CN" altLang="en-US" sz="1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3. </a:t>
            </a:r>
            <a:r>
              <a:rPr kumimoji="0" lang="zh-CN" altLang="en-US" sz="2800" b="1" i="0" u="none" strike="noStrike" cap="none" spc="0" normalizeH="0" baseline="0" dirty="0">
                <a:ln>
                  <a:noFill/>
                </a:ln>
                <a:solidFill>
                  <a:schemeClr val="bg2">
                    <a:lumMod val="10000"/>
                  </a:schemeClr>
                </a:solidFill>
                <a:effectLst/>
                <a:highlight>
                  <a:srgbClr val="FFFF00"/>
                </a:highlight>
                <a:uFillTx/>
                <a:latin typeface="Helvetica Neue Bold" panose="02000503000000020004" charset="0"/>
                <a:ea typeface="+mn-ea"/>
                <a:cs typeface="Helvetica Neue Bold" panose="02000503000000020004" charset="0"/>
                <a:sym typeface="Helvetica Neue" panose="02000503000000020004"/>
              </a:rPr>
              <a:t>Pool Selection</a:t>
            </a:r>
            <a:endPar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endParaRPr kumimoji="0" lang="zh-CN" altLang="en-US" sz="28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Challenge: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Selecting a mining pool that maximizes rewards, reliability, and overall returns.</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R="0" algn="l" defTabSz="1734185" rtl="0" fontAlgn="auto" latinLnBrk="0" hangingPunct="0">
              <a:lnSpc>
                <a:spcPct val="100000"/>
              </a:lnSpc>
              <a:spcBef>
                <a:spcPts val="0"/>
              </a:spcBef>
              <a:spcAft>
                <a:spcPts val="0"/>
              </a:spcAft>
              <a:buClrTx/>
              <a:buSzTx/>
            </a:pPr>
            <a:r>
              <a:rPr kumimoji="0" lang="en-US" altLang="zh-CN"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 </a:t>
            </a:r>
            <a:r>
              <a:rPr kumimoji="0" lang="zh-CN" altLang="en-US" sz="24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Game Theory Approach: </a:t>
            </a:r>
            <a:r>
              <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rPr>
              <a:t>Miners choose pools based on the best projected earnings and stability.</a:t>
            </a:r>
            <a:endParaRPr kumimoji="0" lang="zh-CN" altLang="en-US" sz="2000" i="0" u="none" strike="noStrike" cap="none" spc="0" normalizeH="0" baseline="0" dirty="0">
              <a:ln>
                <a:noFill/>
              </a:ln>
              <a:solidFill>
                <a:schemeClr val="bg2">
                  <a:lumMod val="10000"/>
                </a:schemeClr>
              </a:solidFill>
              <a:effectLst/>
              <a:uFillTx/>
              <a:ea typeface="+mn-ea"/>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9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pic>
        <p:nvPicPr>
          <p:cNvPr id="6" name="图片 5"/>
          <p:cNvPicPr>
            <a:picLocks noChangeAspect="1"/>
          </p:cNvPicPr>
          <p:nvPr>
            <p:custDataLst>
              <p:tags r:id="rId3"/>
            </p:custDataLst>
          </p:nvPr>
        </p:nvPicPr>
        <p:blipFill>
          <a:blip r:embed="rId4"/>
          <a:stretch>
            <a:fillRect/>
          </a:stretch>
        </p:blipFill>
        <p:spPr>
          <a:xfrm rot="17220000">
            <a:off x="4224655" y="6427470"/>
            <a:ext cx="1325245" cy="1325245"/>
          </a:xfrm>
          <a:prstGeom prst="rect">
            <a:avLst/>
          </a:prstGeom>
        </p:spPr>
      </p:pic>
      <p:sp>
        <p:nvSpPr>
          <p:cNvPr id="7" name="矩形 6"/>
          <p:cNvSpPr/>
          <p:nvPr/>
        </p:nvSpPr>
        <p:spPr>
          <a:xfrm>
            <a:off x="5594350" y="7007860"/>
            <a:ext cx="4300220" cy="679450"/>
          </a:xfrm>
          <a:prstGeom prst="rect">
            <a:avLst/>
          </a:prstGeom>
          <a:noFill/>
          <a:ln w="34925" cap="flat" cmpd="sng">
            <a:solidFill>
              <a:schemeClr val="accent1"/>
            </a:solidFill>
            <a:prstDash val="solid"/>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noAutofit/>
          </a:bodyPr>
          <a:lstStyle/>
          <a:p>
            <a:pPr marL="0" marR="0" indent="0" algn="ctr" defTabSz="584200" rtl="0" fontAlgn="auto" latinLnBrk="0" hangingPunct="0">
              <a:lnSpc>
                <a:spcPct val="100000"/>
              </a:lnSpc>
              <a:spcBef>
                <a:spcPts val="0"/>
              </a:spcBef>
              <a:spcAft>
                <a:spcPts val="0"/>
              </a:spcAft>
              <a:buClrTx/>
              <a:buSzTx/>
              <a:buFontTx/>
              <a:buNone/>
            </a:pPr>
            <a:endParaRPr kumimoji="0" lang="zh-CN" altLang="en-US"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p:cNvSpPr txBox="1"/>
          <p:nvPr/>
        </p:nvSpPr>
        <p:spPr>
          <a:xfrm>
            <a:off x="5319395" y="7087553"/>
            <a:ext cx="433514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ctr" defTabSz="1734185"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a:ln>
                  <a:noFill/>
                </a:ln>
                <a:solidFill>
                  <a:schemeClr val="bg2">
                    <a:lumMod val="10000"/>
                  </a:schemeClr>
                </a:solidFill>
                <a:effectLst/>
                <a:uFillTx/>
                <a:latin typeface="+mn-lt"/>
                <a:ea typeface="+mn-ea"/>
                <a:cs typeface="+mn-cs"/>
                <a:sym typeface="Helvetica Neue" panose="02000503000000020004"/>
              </a:rPr>
              <a:t>Solo, </a:t>
            </a:r>
            <a:r>
              <a:rPr kumimoji="0" lang="en-US" altLang="zh-CN"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PPS, </a:t>
            </a:r>
            <a:r>
              <a:rPr kumimoji="0" lang="zh-CN" altLang="en-US"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PPLNS</a:t>
            </a:r>
            <a:r>
              <a:rPr kumimoji="0" lang="en-US" altLang="zh-CN"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rPr>
              <a:t>...</a:t>
            </a:r>
            <a:endParaRPr kumimoji="0" lang="en-US" altLang="zh-CN" sz="2800" b="0" i="0" u="none" strike="noStrike" cap="none" spc="0" normalizeH="0" baseline="0">
              <a:ln>
                <a:noFill/>
              </a:ln>
              <a:solidFill>
                <a:schemeClr val="bg2">
                  <a:lumMod val="10000"/>
                </a:schemeClr>
              </a:solidFill>
              <a:effectLst/>
              <a:uFillTx/>
              <a:latin typeface="+mn-lt"/>
              <a:ea typeface="宋体" charset="0"/>
              <a:cs typeface="+mn-cs"/>
              <a:sym typeface="Helvetica Neue" panose="020005030000000200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7" name="图片 6"/>
          <p:cNvPicPr>
            <a:picLocks noChangeAspect="1"/>
          </p:cNvPicPr>
          <p:nvPr/>
        </p:nvPicPr>
        <p:blipFill>
          <a:blip r:embed="rId1"/>
          <a:stretch>
            <a:fillRect/>
          </a:stretch>
        </p:blipFill>
        <p:spPr>
          <a:xfrm>
            <a:off x="1603952" y="2778443"/>
            <a:ext cx="9475525" cy="2829877"/>
          </a:xfrm>
          <a:prstGeom prst="rect">
            <a:avLst/>
          </a:prstGeom>
        </p:spPr>
      </p:pic>
      <p:sp>
        <p:nvSpPr>
          <p:cNvPr id="8" name="圆角矩形 4"/>
          <p:cNvSpPr/>
          <p:nvPr>
            <p:custDataLst>
              <p:tags r:id="rId2"/>
            </p:custDataLst>
          </p:nvPr>
        </p:nvSpPr>
        <p:spPr>
          <a:xfrm>
            <a:off x="2554894" y="1456267"/>
            <a:ext cx="7573645" cy="1015365"/>
          </a:xfrm>
          <a:prstGeom prst="roundRect">
            <a:avLst>
              <a:gd name="adj" fmla="val 7200"/>
            </a:avLst>
          </a:prstGeom>
          <a:solidFill>
            <a:srgbClr val="1D3458"/>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r>
              <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rPr>
              <a:t>Selfish Mining in Bitcoin</a:t>
            </a:r>
            <a:endParaRPr lang="en-US" altLang="zh-CN" sz="3200" dirty="0">
              <a:solidFill>
                <a:schemeClr val="bg1"/>
              </a:solidFill>
              <a:latin typeface="Times New Roman Regular" panose="02020503050405090304" charset="0"/>
              <a:ea typeface="宋体" charset="0"/>
              <a:cs typeface="Times New Roman Regular" panose="02020503050405090304" charset="0"/>
              <a:sym typeface="Helvetica Neue Medium" panose="02000503000000020004"/>
            </a:endParaRPr>
          </a:p>
        </p:txBody>
      </p:sp>
      <p:pic>
        <p:nvPicPr>
          <p:cNvPr id="10" name="图片 9"/>
          <p:cNvPicPr>
            <a:picLocks noChangeAspect="1"/>
          </p:cNvPicPr>
          <p:nvPr/>
        </p:nvPicPr>
        <p:blipFill>
          <a:blip r:embed="rId3"/>
          <a:stretch>
            <a:fillRect/>
          </a:stretch>
        </p:blipFill>
        <p:spPr>
          <a:xfrm>
            <a:off x="1603953" y="6185506"/>
            <a:ext cx="9475525" cy="308337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sk-storage system design"/>
          <p:cNvSpPr txBox="1">
            <a:spLocks noGrp="1"/>
          </p:cNvSpPr>
          <p:nvPr>
            <p:ph type="title"/>
          </p:nvPr>
        </p:nvSpPr>
        <p:spPr>
          <a:xfrm>
            <a:off x="699135" y="484716"/>
            <a:ext cx="11607800" cy="1016001"/>
          </a:xfrm>
          <a:prstGeom prst="rect">
            <a:avLst/>
          </a:prstGeom>
          <a:effectLst>
            <a:outerShdw blurRad="38100" dist="38100" dir="2132450" rotWithShape="0">
              <a:srgbClr val="000000">
                <a:alpha val="50000"/>
              </a:srgbClr>
            </a:outerShdw>
          </a:effectLst>
        </p:spPr>
        <p:txBody>
          <a:bodyPr>
            <a:normAutofit/>
          </a:bodyPr>
          <a:lstStyle>
            <a:lvl1pPr defTabSz="1716405">
              <a:defRPr sz="5940" spc="-118">
                <a:solidFill>
                  <a:srgbClr val="E8575C"/>
                </a:solidFill>
              </a:defRPr>
            </a:lvl1pPr>
          </a:lstStyle>
          <a:p>
            <a:r>
              <a:rPr lang="en-US" sz="5300" b="0" dirty="0">
                <a:latin typeface="Times New Roman Regular" panose="02020503050405090304" charset="0"/>
              </a:rPr>
              <a:t>G</a:t>
            </a:r>
            <a:r>
              <a:rPr lang="en-US" altLang="zh-CN" sz="5300" b="0" dirty="0">
                <a:latin typeface="Times New Roman Regular" panose="02020503050405090304" charset="0"/>
              </a:rPr>
              <a:t>ame Theory For Security</a:t>
            </a:r>
            <a:endParaRPr lang="en-US" sz="5300" b="0" dirty="0">
              <a:latin typeface="Times New Roman Regular" panose="02020503050405090304" charset="0"/>
            </a:endParaRPr>
          </a:p>
        </p:txBody>
      </p:sp>
      <p:sp>
        <p:nvSpPr>
          <p:cNvPr id="173" name="矩形"/>
          <p:cNvSpPr/>
          <p:nvPr/>
        </p:nvSpPr>
        <p:spPr>
          <a:xfrm>
            <a:off x="-25400" y="440266"/>
            <a:ext cx="194916" cy="1016001"/>
          </a:xfrm>
          <a:prstGeom prst="rect">
            <a:avLst/>
          </a:prstGeom>
          <a:solidFill>
            <a:srgbClr val="E8575C"/>
          </a:solidFill>
          <a:ln w="12700">
            <a:miter lim="400000"/>
          </a:ln>
        </p:spPr>
        <p:txBody>
          <a:bodyPr lIns="50800" tIns="50800" rIns="50800" bIns="50800" anchor="ctr"/>
          <a:lstStyle/>
          <a:p>
            <a:pPr defTabSz="584200">
              <a:defRPr sz="2200">
                <a:solidFill>
                  <a:srgbClr val="00224A"/>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 name="圆角矩形 2"/>
          <p:cNvSpPr/>
          <p:nvPr>
            <p:custDataLst>
              <p:tags r:id="rId1"/>
            </p:custDataLst>
          </p:nvPr>
        </p:nvSpPr>
        <p:spPr>
          <a:xfrm>
            <a:off x="524857" y="1734144"/>
            <a:ext cx="6250940" cy="7348895"/>
          </a:xfrm>
          <a:prstGeom prst="roundRect">
            <a:avLst>
              <a:gd name="adj" fmla="val 7200"/>
            </a:avLst>
          </a:prstGeom>
          <a:solidFill>
            <a:schemeClr val="bg1"/>
          </a:soli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Objective</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To ensure all participants are motivated to maintain and secure the network.</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342900" indent="-342900" defTabSz="584200">
              <a:buFont typeface="Wingdings" panose="05000000000000000000" pitchFamily="2" charset="0"/>
              <a:buChar char="l"/>
            </a:pPr>
            <a:r>
              <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	Incentives are crucial for the healthy operation and security of the blockchain.</a:t>
            </a:r>
            <a:endParaRPr lang="en-US" altLang="zh-CN" sz="2200" i="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 name="文本框 2"/>
          <p:cNvSpPr txBox="1"/>
          <p:nvPr/>
        </p:nvSpPr>
        <p:spPr>
          <a:xfrm>
            <a:off x="673100" y="1732915"/>
            <a:ext cx="6075680" cy="828944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lang="en-US" altLang="zh-CN" sz="3200" b="1" dirty="0">
                <a:solidFill>
                  <a:schemeClr val="bg2">
                    <a:lumMod val="10000"/>
                  </a:schemeClr>
                </a:solidFill>
                <a:latin typeface="Helvetica Neue Bold" panose="02000503000000020004" charset="0"/>
              </a:rPr>
              <a:t>A2 Mining on A1</a:t>
            </a:r>
            <a:endParaRPr lang="zh-CN" altLang="en-US" sz="3200" b="1" dirty="0">
              <a:solidFill>
                <a:schemeClr val="bg2">
                  <a:lumMod val="10000"/>
                </a:schemeClr>
              </a:solidFill>
              <a:latin typeface="Helvetica Neue Bold" panose="02000503000000020004" charset="0"/>
            </a:endParaRPr>
          </a:p>
          <a:p>
            <a:pPr marL="0" marR="0" indent="0" algn="l" defTabSz="1734185" rtl="0" fontAlgn="auto" latinLnBrk="0" hangingPunct="0">
              <a:lnSpc>
                <a:spcPct val="100000"/>
              </a:lnSpc>
              <a:spcBef>
                <a:spcPts val="0"/>
              </a:spcBef>
              <a:spcAft>
                <a:spcPts val="0"/>
              </a:spcAft>
              <a:buClrTx/>
              <a:buSzTx/>
              <a:buFontTx/>
              <a:buNone/>
            </a:pPr>
            <a:r>
              <a:rPr lang="en-US" altLang="zh-CN" sz="2400" dirty="0">
                <a:solidFill>
                  <a:schemeClr val="bg2">
                    <a:lumMod val="10000"/>
                  </a:schemeClr>
                </a:solidFill>
              </a:rPr>
              <a:t>The selfish miners produce the next blocks A2 after their block and publish it. By LCR, all selfish miners’ blocks are accepted by honest miners, whereas honest block H1 is abandoned</a:t>
            </a:r>
            <a:r>
              <a:rPr lang="zh-CN" altLang="en-US" sz="2400" dirty="0">
                <a:solidFill>
                  <a:schemeClr val="bg2">
                    <a:lumMod val="10000"/>
                  </a:schemeClr>
                </a:solidFill>
              </a:rPr>
              <a:t>.</a:t>
            </a:r>
            <a:endParaRPr lang="zh-CN" altLang="en-US" sz="2400" dirty="0">
              <a:solidFill>
                <a:schemeClr val="bg2">
                  <a:lumMod val="10000"/>
                </a:schemeClr>
              </a:solidFill>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kumimoji="0" lang="en-US" altLang="zh-CN"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rPr>
              <a:t>H2 Mining on </a:t>
            </a:r>
            <a:r>
              <a:rPr lang="en-US" altLang="zh-CN" sz="3200" b="1" dirty="0">
                <a:solidFill>
                  <a:schemeClr val="bg2">
                    <a:lumMod val="10000"/>
                  </a:schemeClr>
                </a:solidFill>
                <a:latin typeface="Helvetica Neue Bold" panose="02000503000000020004" charset="0"/>
                <a:cs typeface="Helvetica Neue Bold" panose="02000503000000020004" charset="0"/>
              </a:rPr>
              <a:t>H1</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r>
              <a:rPr lang="en-US" altLang="zh-CN" sz="2400" dirty="0">
                <a:solidFill>
                  <a:schemeClr val="bg2">
                    <a:lumMod val="10000"/>
                  </a:schemeClr>
                </a:solidFill>
              </a:rPr>
              <a:t>Some honest miners produce the next block H2 after the previous honest block H1. If the selfish miners accept these two honest blocks H1 and H2 and mine after them, its block A1 will be abandoned.</a:t>
            </a:r>
            <a:endParaRPr lang="zh-CN" altLang="en-US" sz="2400" dirty="0">
              <a:solidFill>
                <a:schemeClr val="bg2">
                  <a:lumMod val="10000"/>
                </a:schemeClr>
              </a:solidFill>
            </a:endParaRPr>
          </a:p>
          <a:p>
            <a:pPr marL="457200" marR="0" indent="-457200" algn="l" defTabSz="1734185" rtl="0" fontAlgn="auto" latinLnBrk="0" hangingPunct="0">
              <a:lnSpc>
                <a:spcPct val="100000"/>
              </a:lnSpc>
              <a:spcBef>
                <a:spcPts val="0"/>
              </a:spcBef>
              <a:spcAft>
                <a:spcPts val="0"/>
              </a:spcAft>
              <a:buClrTx/>
              <a:buSzTx/>
              <a:buFont typeface="Wingdings" panose="05000000000000000000" pitchFamily="2" charset="0"/>
              <a:buChar char=""/>
            </a:pPr>
            <a:r>
              <a:rPr lang="en-US" altLang="zh-CN" sz="3200" b="1" dirty="0">
                <a:solidFill>
                  <a:schemeClr val="bg2">
                    <a:lumMod val="10000"/>
                  </a:schemeClr>
                </a:solidFill>
                <a:latin typeface="Helvetica Neue Bold" panose="02000503000000020004" charset="0"/>
                <a:cs typeface="Helvetica Neue Bold" panose="02000503000000020004" charset="0"/>
              </a:rPr>
              <a:t>H2 Mining on A1</a:t>
            </a:r>
            <a:endParaRPr kumimoji="0" lang="zh-CN" altLang="en-US" sz="3200" b="1" i="0" u="none" strike="noStrike" cap="none" spc="0" normalizeH="0" baseline="0" dirty="0">
              <a:ln>
                <a:noFill/>
              </a:ln>
              <a:solidFill>
                <a:schemeClr val="bg2">
                  <a:lumMod val="10000"/>
                </a:schemeClr>
              </a:solidFill>
              <a:effectLst/>
              <a:uFillTx/>
              <a:latin typeface="Helvetica Neue Bold" panose="02000503000000020004" charset="0"/>
              <a:ea typeface="+mn-ea"/>
              <a:cs typeface="Helvetica Neue Bold" panose="02000503000000020004" charset="0"/>
              <a:sym typeface="Helvetica Neue" panose="02000503000000020004"/>
            </a:endParaRPr>
          </a:p>
          <a:p>
            <a:pPr marR="0" algn="l" defTabSz="1734185" rtl="0" fontAlgn="auto" latinLnBrk="0" hangingPunct="0">
              <a:lnSpc>
                <a:spcPct val="100000"/>
              </a:lnSpc>
              <a:spcBef>
                <a:spcPts val="0"/>
              </a:spcBef>
              <a:spcAft>
                <a:spcPts val="0"/>
              </a:spcAft>
              <a:buClrTx/>
              <a:buSzTx/>
              <a:buFont typeface="Wingdings" panose="05000000000000000000" pitchFamily="2" charset="0"/>
            </a:pPr>
            <a:r>
              <a:rPr lang="en-US" altLang="zh-CN" sz="2400" dirty="0">
                <a:solidFill>
                  <a:schemeClr val="bg2">
                    <a:lumMod val="10000"/>
                  </a:schemeClr>
                </a:solidFill>
              </a:rPr>
              <a:t>Some honest miners produce the next block H2 after the selfish miners’ block A1. Both blocks A1 and H2 will be accepted, whereas the block H1 will be abandoned by LCR.</a:t>
            </a:r>
            <a:endParaRPr lang="zh-CN" altLang="en-US" sz="2400" dirty="0">
              <a:solidFill>
                <a:schemeClr val="bg2">
                  <a:lumMod val="10000"/>
                </a:schemeClr>
              </a:solidFill>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a:p>
            <a:pPr marL="0" marR="0" indent="0" algn="l" defTabSz="1734185"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chemeClr val="bg2">
                  <a:lumMod val="10000"/>
                </a:schemeClr>
              </a:solidFill>
              <a:effectLst/>
              <a:uFillTx/>
              <a:latin typeface="+mn-lt"/>
              <a:ea typeface="+mn-ea"/>
              <a:cs typeface="+mn-cs"/>
              <a:sym typeface="Helvetica Neue" panose="02000503000000020004"/>
            </a:endParaRPr>
          </a:p>
        </p:txBody>
      </p:sp>
      <p:sp>
        <p:nvSpPr>
          <p:cNvPr id="6" name="圆角矩形 4"/>
          <p:cNvSpPr/>
          <p:nvPr>
            <p:custDataLst>
              <p:tags r:id="rId2"/>
            </p:custDataLst>
          </p:nvPr>
        </p:nvSpPr>
        <p:spPr>
          <a:xfrm>
            <a:off x="7152432" y="1732915"/>
            <a:ext cx="5179268" cy="2305685"/>
          </a:xfrm>
          <a:prstGeom prst="roundRect">
            <a:avLst>
              <a:gd name="adj" fmla="val 7200"/>
            </a:avLst>
          </a:prstGeom>
          <a:gradFill flip="none" rotWithShape="1">
            <a:gsLst>
              <a:gs pos="0">
                <a:srgbClr val="1D3458">
                  <a:tint val="66000"/>
                  <a:satMod val="160000"/>
                </a:srgbClr>
              </a:gs>
              <a:gs pos="50000">
                <a:srgbClr val="1D3458">
                  <a:tint val="44500"/>
                  <a:satMod val="160000"/>
                </a:srgbClr>
              </a:gs>
              <a:gs pos="100000">
                <a:srgbClr val="1D3458">
                  <a:tint val="23500"/>
                  <a:satMod val="160000"/>
                </a:srgbClr>
              </a:gs>
            </a:gsLst>
            <a:lin ang="2700000" scaled="1"/>
            <a:tileRect/>
          </a:gradFill>
          <a:ln w="12700">
            <a:miter lim="400000"/>
          </a:ln>
          <a:effectLst>
            <a:outerShdw blurRad="114300" dist="114300" dir="213245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lvl9pPr>
          </a:lstStyle>
          <a:p>
            <a:pPr defTabSz="584200"/>
            <a:endParaRPr lang="en-US" altLang="zh-CN" sz="2400" b="1" dirty="0">
              <a:solidFill>
                <a:schemeClr val="bg1"/>
              </a:solidFill>
              <a:latin typeface="宋体" charset="0"/>
              <a:ea typeface="宋体" charset="0"/>
              <a:cs typeface="宋体" charset="0"/>
              <a:sym typeface="Helvetica Neue Medium" panose="02000503000000020004"/>
            </a:endParaRPr>
          </a:p>
        </p:txBody>
      </p:sp>
      <p:graphicFrame>
        <p:nvGraphicFramePr>
          <p:cNvPr id="8" name="对象 7"/>
          <p:cNvGraphicFramePr>
            <a:graphicFrameLocks noChangeAspect="1"/>
          </p:cNvGraphicFramePr>
          <p:nvPr/>
        </p:nvGraphicFramePr>
        <p:xfrm>
          <a:off x="7453050" y="2080465"/>
          <a:ext cx="403652" cy="756849"/>
        </p:xfrm>
        <a:graphic>
          <a:graphicData uri="http://schemas.openxmlformats.org/presentationml/2006/ole">
            <mc:AlternateContent xmlns:mc="http://schemas.openxmlformats.org/markup-compatibility/2006">
              <mc:Choice xmlns:v="urn:schemas-microsoft-com:vml" Requires="v">
                <p:oleObj spid="_x0000_s4" name="AxMath" r:id="rId3" imgW="1143000" imgH="1143000" progId="Equation.AxMath">
                  <p:embed/>
                </p:oleObj>
              </mc:Choice>
              <mc:Fallback>
                <p:oleObj name="AxMath" r:id="rId3" imgW="1143000" imgH="1143000" progId="Equation.AxMath">
                  <p:embed/>
                  <p:pic>
                    <p:nvPicPr>
                      <p:cNvPr id="0" name="图片 3"/>
                      <p:cNvPicPr/>
                      <p:nvPr/>
                    </p:nvPicPr>
                    <p:blipFill>
                      <a:blip r:embed="rId4"/>
                      <a:stretch>
                        <a:fillRect/>
                      </a:stretch>
                    </p:blipFill>
                    <p:spPr>
                      <a:xfrm>
                        <a:off x="7453050" y="2080465"/>
                        <a:ext cx="403652" cy="756849"/>
                      </a:xfrm>
                      <a:prstGeom prst="rect">
                        <a:avLst/>
                      </a:prstGeom>
                    </p:spPr>
                  </p:pic>
                </p:oleObj>
              </mc:Fallback>
            </mc:AlternateContent>
          </a:graphicData>
        </a:graphic>
      </p:graphicFrame>
      <p:sp>
        <p:nvSpPr>
          <p:cNvPr id="10" name="文本框 9"/>
          <p:cNvSpPr txBox="1"/>
          <p:nvPr/>
        </p:nvSpPr>
        <p:spPr>
          <a:xfrm>
            <a:off x="7982059" y="2043390"/>
            <a:ext cx="4349641" cy="83099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defTabSz="584200"/>
            <a:r>
              <a:rPr lang="en-US" altLang="zh-CN" sz="2400" dirty="0">
                <a:solidFill>
                  <a:schemeClr val="bg2">
                    <a:lumMod val="10000"/>
                  </a:schemeClr>
                </a:solidFill>
              </a:rPr>
              <a:t>fraction of computation power owned by the selfish miners</a:t>
            </a:r>
            <a:endParaRPr lang="en-US" altLang="zh-CN" sz="2400" dirty="0">
              <a:solidFill>
                <a:schemeClr val="bg2">
                  <a:lumMod val="10000"/>
                </a:schemeClr>
              </a:solidFill>
              <a:sym typeface="Helvetica Neue Medium" panose="02000503000000020004"/>
            </a:endParaRPr>
          </a:p>
        </p:txBody>
      </p:sp>
      <p:graphicFrame>
        <p:nvGraphicFramePr>
          <p:cNvPr id="11" name="对象 10"/>
          <p:cNvGraphicFramePr>
            <a:graphicFrameLocks noChangeAspect="1"/>
          </p:cNvGraphicFramePr>
          <p:nvPr/>
        </p:nvGraphicFramePr>
        <p:xfrm>
          <a:off x="7464425" y="2979738"/>
          <a:ext cx="381000" cy="757237"/>
        </p:xfrm>
        <a:graphic>
          <a:graphicData uri="http://schemas.openxmlformats.org/presentationml/2006/ole">
            <mc:AlternateContent xmlns:mc="http://schemas.openxmlformats.org/markup-compatibility/2006">
              <mc:Choice xmlns:v="urn:schemas-microsoft-com:vml" Requires="v">
                <p:oleObj spid="_x0000_s5" name="AxMath" r:id="rId5" imgW="1143000" imgH="1143000" progId="Equation.AxMath">
                  <p:embed/>
                </p:oleObj>
              </mc:Choice>
              <mc:Fallback>
                <p:oleObj name="AxMath" r:id="rId5" imgW="1143000" imgH="1143000" progId="Equation.AxMath">
                  <p:embed/>
                  <p:pic>
                    <p:nvPicPr>
                      <p:cNvPr id="0" name="对象 7"/>
                      <p:cNvPicPr/>
                      <p:nvPr/>
                    </p:nvPicPr>
                    <p:blipFill>
                      <a:blip r:embed="rId6"/>
                      <a:stretch>
                        <a:fillRect/>
                      </a:stretch>
                    </p:blipFill>
                    <p:spPr>
                      <a:xfrm>
                        <a:off x="7464425" y="2979738"/>
                        <a:ext cx="381000" cy="757237"/>
                      </a:xfrm>
                      <a:prstGeom prst="rect">
                        <a:avLst/>
                      </a:prstGeom>
                    </p:spPr>
                  </p:pic>
                </p:oleObj>
              </mc:Fallback>
            </mc:AlternateContent>
          </a:graphicData>
        </a:graphic>
      </p:graphicFrame>
      <p:sp>
        <p:nvSpPr>
          <p:cNvPr id="13" name="文本框 12"/>
          <p:cNvSpPr txBox="1"/>
          <p:nvPr/>
        </p:nvSpPr>
        <p:spPr>
          <a:xfrm>
            <a:off x="7982059" y="2909483"/>
            <a:ext cx="4324876"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dirty="0">
                <a:solidFill>
                  <a:schemeClr val="bg2">
                    <a:lumMod val="10000"/>
                  </a:schemeClr>
                </a:solidFill>
              </a:rPr>
              <a:t>fraction of honest computation power working on the selfish miners’ blocks</a:t>
            </a:r>
            <a:endParaRPr lang="zh-CN" altLang="en-US" sz="2400" dirty="0">
              <a:solidFill>
                <a:schemeClr val="bg2">
                  <a:lumMod val="10000"/>
                </a:schemeClr>
              </a:solidFill>
            </a:endParaRPr>
          </a:p>
        </p:txBody>
      </p:sp>
      <p:sp>
        <p:nvSpPr>
          <p:cNvPr id="15" name="文本框 14"/>
          <p:cNvSpPr txBox="1"/>
          <p:nvPr/>
        </p:nvSpPr>
        <p:spPr>
          <a:xfrm>
            <a:off x="7327692" y="4331373"/>
            <a:ext cx="5179268" cy="10772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3200" dirty="0"/>
              <a:t>the relative revenue for the selfish miner</a:t>
            </a:r>
            <a:endParaRPr lang="zh-CN" altLang="en-US" sz="3200" dirty="0"/>
          </a:p>
        </p:txBody>
      </p:sp>
      <p:graphicFrame>
        <p:nvGraphicFramePr>
          <p:cNvPr id="16" name="对象 15"/>
          <p:cNvGraphicFramePr>
            <a:graphicFrameLocks noChangeAspect="1"/>
          </p:cNvGraphicFramePr>
          <p:nvPr/>
        </p:nvGraphicFramePr>
        <p:xfrm>
          <a:off x="7149678" y="5600256"/>
          <a:ext cx="5753181" cy="1077217"/>
        </p:xfrm>
        <a:graphic>
          <a:graphicData uri="http://schemas.openxmlformats.org/presentationml/2006/ole">
            <mc:AlternateContent xmlns:mc="http://schemas.openxmlformats.org/markup-compatibility/2006">
              <mc:Choice xmlns:v="urn:schemas-microsoft-com:vml" Requires="v">
                <p:oleObj spid="_x0000_s7" name="AxMath" r:id="rId7" imgW="1143000" imgH="1143000" progId="Equation.AxMath">
                  <p:embed/>
                </p:oleObj>
              </mc:Choice>
              <mc:Fallback>
                <p:oleObj name="AxMath" r:id="rId7" imgW="1143000" imgH="1143000" progId="Equation.AxMath">
                  <p:embed/>
                  <p:pic>
                    <p:nvPicPr>
                      <p:cNvPr id="0" name="图片 6"/>
                      <p:cNvPicPr/>
                      <p:nvPr/>
                    </p:nvPicPr>
                    <p:blipFill>
                      <a:blip r:embed="rId8"/>
                      <a:stretch>
                        <a:fillRect/>
                      </a:stretch>
                    </p:blipFill>
                    <p:spPr>
                      <a:xfrm>
                        <a:off x="7149678" y="5600256"/>
                        <a:ext cx="5753181" cy="1077217"/>
                      </a:xfrm>
                      <a:prstGeom prst="rect">
                        <a:avLst/>
                      </a:prstGeom>
                    </p:spPr>
                  </p:pic>
                </p:oleObj>
              </mc:Fallback>
            </mc:AlternateContent>
          </a:graphicData>
        </a:graphic>
      </p:graphicFrame>
      <p:sp>
        <p:nvSpPr>
          <p:cNvPr id="18" name="文本框 17"/>
          <p:cNvSpPr txBox="1"/>
          <p:nvPr/>
        </p:nvSpPr>
        <p:spPr>
          <a:xfrm>
            <a:off x="6931793" y="6865577"/>
            <a:ext cx="5971066" cy="156966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3200" dirty="0"/>
              <a:t>selfish miner can obtain a revenue larger than its honest mining when:</a:t>
            </a:r>
            <a:endParaRPr lang="zh-CN" altLang="en-US" sz="3200" dirty="0"/>
          </a:p>
        </p:txBody>
      </p:sp>
      <p:graphicFrame>
        <p:nvGraphicFramePr>
          <p:cNvPr id="19" name="对象 18"/>
          <p:cNvGraphicFramePr>
            <a:graphicFrameLocks noChangeAspect="1"/>
          </p:cNvGraphicFramePr>
          <p:nvPr/>
        </p:nvGraphicFramePr>
        <p:xfrm>
          <a:off x="8408288" y="8554356"/>
          <a:ext cx="2808352" cy="955783"/>
        </p:xfrm>
        <a:graphic>
          <a:graphicData uri="http://schemas.openxmlformats.org/presentationml/2006/ole">
            <mc:AlternateContent xmlns:mc="http://schemas.openxmlformats.org/markup-compatibility/2006">
              <mc:Choice xmlns:v="urn:schemas-microsoft-com:vml" Requires="v">
                <p:oleObj spid="_x0000_s9" name="AxMath" r:id="rId9" imgW="1143000" imgH="1143000" progId="Equation.AxMath">
                  <p:embed/>
                </p:oleObj>
              </mc:Choice>
              <mc:Fallback>
                <p:oleObj name="AxMath" r:id="rId9" imgW="1143000" imgH="1143000" progId="Equation.AxMath">
                  <p:embed/>
                  <p:pic>
                    <p:nvPicPr>
                      <p:cNvPr id="0" name="图片 8"/>
                      <p:cNvPicPr/>
                      <p:nvPr/>
                    </p:nvPicPr>
                    <p:blipFill>
                      <a:blip r:embed="rId10"/>
                      <a:stretch>
                        <a:fillRect/>
                      </a:stretch>
                    </p:blipFill>
                    <p:spPr>
                      <a:xfrm>
                        <a:off x="8408288" y="8554356"/>
                        <a:ext cx="2808352" cy="955783"/>
                      </a:xfrm>
                      <a:prstGeom prst="rect">
                        <a:avLst/>
                      </a:prstGeom>
                    </p:spPr>
                  </p:pic>
                </p:oleObj>
              </mc:Fallback>
            </mc:AlternateContent>
          </a:graphicData>
        </a:graphic>
      </p:graphicFrame>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PP_MARK_KEY" val="9d3c8bef-8e1a-45c1-9118-9d9b4393e1a5"/>
  <p:tag name="COMMONDATA" val="eyJoZGlkIjoiOTMxOTVmNjVhYjNiMTljYjE3NDZmNDI2NTA1NjczZW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1734185"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4800</Words>
  <Application>WPS 文字</Application>
  <PresentationFormat>自定义</PresentationFormat>
  <Paragraphs>187</Paragraphs>
  <Slides>15</Slides>
  <Notes>12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19</vt:i4>
      </vt:variant>
      <vt:variant>
        <vt:lpstr>幻灯片标题</vt:lpstr>
      </vt:variant>
      <vt:variant>
        <vt:i4>15</vt:i4>
      </vt:variant>
    </vt:vector>
  </HeadingPairs>
  <TitlesOfParts>
    <vt:vector size="50" baseType="lpstr">
      <vt:lpstr>Arial</vt:lpstr>
      <vt:lpstr>宋体</vt:lpstr>
      <vt:lpstr>Wingdings</vt:lpstr>
      <vt:lpstr>Helvetica Neue</vt:lpstr>
      <vt:lpstr>Helvetica Neue Medium</vt:lpstr>
      <vt:lpstr>Times New Roman Regular</vt:lpstr>
      <vt:lpstr>宋体</vt:lpstr>
      <vt:lpstr>Wingdings</vt:lpstr>
      <vt:lpstr>Helvetica Neue Bold</vt:lpstr>
      <vt:lpstr>Helvetica Neue</vt:lpstr>
      <vt:lpstr>宋体-简</vt:lpstr>
      <vt:lpstr>微软雅黑</vt:lpstr>
      <vt:lpstr>汉仪旗黑</vt:lpstr>
      <vt:lpstr>Arial Unicode MS</vt:lpstr>
      <vt:lpstr>Calibri</vt:lpstr>
      <vt:lpstr>21_BasicWhite</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Incentives in Blockchain system  	</vt:lpstr>
      <vt:lpstr>Overview</vt:lpstr>
      <vt:lpstr>Blockchain Intro </vt:lpstr>
      <vt:lpstr>Blockchain Intro </vt:lpstr>
      <vt:lpstr>Blockchain Intro </vt:lpstr>
      <vt:lpstr>Incentive Mechanism </vt:lpstr>
      <vt:lpstr>Game Theory For Mining  </vt:lpstr>
      <vt:lpstr>Game Theory For Security</vt:lpstr>
      <vt:lpstr>Game Theory For Security</vt:lpstr>
      <vt:lpstr>Game Theory For Security</vt:lpstr>
      <vt:lpstr>Game Theory For Security</vt:lpstr>
      <vt:lpstr>Game Theory For Security</vt:lpstr>
      <vt:lpstr>Game Theory For Security</vt:lpstr>
      <vt:lpstr>Division of Work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Incentive Mechanism for Federated Learning</dc:title>
  <dc:creator/>
  <cp:lastModifiedBy>Jiahao Yao </cp:lastModifiedBy>
  <cp:revision>14</cp:revision>
  <dcterms:created xsi:type="dcterms:W3CDTF">2024-06-04T04:13:02Z</dcterms:created>
  <dcterms:modified xsi:type="dcterms:W3CDTF">2024-06-04T04:13:02Z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B1F718585F0D4BC9B14A0AFD8EF7F382</vt:lpwstr>
  </property>
  <property fmtid="{D5CDD505-2E9C-101B-9397-08002B2CF9AE}" pid="3" name="KSOProductBuildVer">
    <vt:lpwstr>2052-6.7.1.8828</vt:lpwstr>
  </property>
</Properties>
</file>